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14"/>
  </p:notesMasterIdLst>
  <p:handoutMasterIdLst>
    <p:handoutMasterId r:id="rId15"/>
  </p:handoutMasterIdLst>
  <p:sldIdLst>
    <p:sldId id="258" r:id="rId2"/>
    <p:sldId id="327" r:id="rId3"/>
    <p:sldId id="318" r:id="rId4"/>
    <p:sldId id="326" r:id="rId5"/>
    <p:sldId id="325" r:id="rId6"/>
    <p:sldId id="324" r:id="rId7"/>
    <p:sldId id="322" r:id="rId8"/>
    <p:sldId id="323" r:id="rId9"/>
    <p:sldId id="328" r:id="rId10"/>
    <p:sldId id="329" r:id="rId11"/>
    <p:sldId id="331" r:id="rId12"/>
    <p:sldId id="332"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BF33"/>
    <a:srgbClr val="FF5050"/>
    <a:srgbClr val="FF9966"/>
    <a:srgbClr val="FF7C80"/>
    <a:srgbClr val="FF6600"/>
    <a:srgbClr val="BEC637"/>
    <a:srgbClr val="C8D139"/>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12"/>
    <p:restoredTop sz="68509" autoAdjust="0"/>
  </p:normalViewPr>
  <p:slideViewPr>
    <p:cSldViewPr snapToGrid="0" snapToObjects="1">
      <p:cViewPr>
        <p:scale>
          <a:sx n="50" d="100"/>
          <a:sy n="50" d="100"/>
        </p:scale>
        <p:origin x="-1096" y="-48"/>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p:scale>
          <a:sx n="90" d="100"/>
          <a:sy n="90" d="100"/>
        </p:scale>
        <p:origin x="-1796" y="22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1692F50-8B7C-4161-A9E8-4E4A9ACFFBAD}" type="datetimeFigureOut">
              <a:rPr lang="en-US" smtClean="0"/>
              <a:t>6/20/2022</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FFD2913-E714-4D4E-BF01-4F6F22DE3FA3}" type="slidenum">
              <a:rPr lang="en-US" smtClean="0"/>
              <a:t>‹#›</a:t>
            </a:fld>
            <a:endParaRPr lang="en-US" dirty="0"/>
          </a:p>
        </p:txBody>
      </p:sp>
    </p:spTree>
    <p:extLst>
      <p:ext uri="{BB962C8B-B14F-4D97-AF65-F5344CB8AC3E}">
        <p14:creationId xmlns:p14="http://schemas.microsoft.com/office/powerpoint/2010/main" val="987709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B072493-86C1-284B-908A-FD230E340C3A}" type="datetimeFigureOut">
              <a:rPr lang="en-US" smtClean="0"/>
              <a:t>6/20/2022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BD92324-2899-8447-ABEA-956048AE4D68}" type="slidenum">
              <a:rPr lang="en-US" smtClean="0"/>
              <a:t>‹#›</a:t>
            </a:fld>
            <a:endParaRPr lang="en-US" dirty="0"/>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endParaRPr lang="en-US" dirty="0" smtClean="0"/>
          </a:p>
          <a:p>
            <a:r>
              <a:rPr lang="en-US" dirty="0" smtClean="0"/>
              <a:t>Here is where we would do </a:t>
            </a:r>
            <a:r>
              <a:rPr lang="en-US" sz="1600" b="1" dirty="0" smtClean="0"/>
              <a:t>Introductions</a:t>
            </a:r>
            <a:r>
              <a:rPr lang="en-US" sz="1400" b="1" dirty="0" smtClean="0"/>
              <a:t> </a:t>
            </a:r>
            <a:r>
              <a:rPr lang="en-US" dirty="0" smtClean="0"/>
              <a:t>(if needed)</a:t>
            </a:r>
          </a:p>
          <a:p>
            <a:endParaRPr lang="en-US" dirty="0" smtClean="0"/>
          </a:p>
          <a:p>
            <a:r>
              <a:rPr lang="en-US" dirty="0" smtClean="0"/>
              <a:t>This is </a:t>
            </a:r>
            <a:r>
              <a:rPr lang="en-US" dirty="0" smtClean="0"/>
              <a:t>a </a:t>
            </a:r>
            <a:r>
              <a:rPr lang="en-US" sz="1600" b="1" dirty="0" smtClean="0"/>
              <a:t>tips and tricks or reminders</a:t>
            </a:r>
            <a:r>
              <a:rPr lang="en-US" dirty="0" smtClean="0"/>
              <a:t> about facilitating the 2 visioning sessions </a:t>
            </a:r>
            <a:r>
              <a:rPr lang="en-US" smtClean="0"/>
              <a:t>for LCR.</a:t>
            </a:r>
            <a:endParaRPr lang="en-US" dirty="0" smtClean="0"/>
          </a:p>
          <a:p>
            <a:endParaRPr lang="en-US" dirty="0"/>
          </a:p>
          <a:p>
            <a:endParaRPr lang="en-US" dirty="0" smtClean="0"/>
          </a:p>
          <a:p>
            <a:r>
              <a:rPr lang="en-US" baseline="0" dirty="0" smtClean="0"/>
              <a:t>We </a:t>
            </a:r>
            <a:r>
              <a:rPr lang="en-US" baseline="0" dirty="0" smtClean="0"/>
              <a:t>are focused to try to get through this in </a:t>
            </a:r>
            <a:r>
              <a:rPr lang="en-US" sz="1600" b="1" baseline="0" dirty="0" smtClean="0"/>
              <a:t>1 hour today.  </a:t>
            </a:r>
            <a:endParaRPr lang="en-US" sz="1600" b="1" baseline="0" dirty="0" smtClean="0"/>
          </a:p>
          <a:p>
            <a:endParaRPr lang="en-US" sz="1600" b="1" dirty="0"/>
          </a:p>
          <a:p>
            <a:r>
              <a:rPr lang="en-US" baseline="0" dirty="0" smtClean="0"/>
              <a:t>So </a:t>
            </a:r>
            <a:r>
              <a:rPr lang="en-US" baseline="0" dirty="0" smtClean="0"/>
              <a:t>please </a:t>
            </a:r>
            <a:r>
              <a:rPr lang="en-US" sz="1600" b="1" baseline="0" dirty="0" smtClean="0"/>
              <a:t>ask </a:t>
            </a:r>
            <a:r>
              <a:rPr lang="en-US" sz="1600" b="1" baseline="0" dirty="0" smtClean="0"/>
              <a:t>questions </a:t>
            </a:r>
            <a:r>
              <a:rPr lang="en-US" baseline="0" dirty="0" smtClean="0"/>
              <a:t>but we will need to </a:t>
            </a:r>
            <a:r>
              <a:rPr lang="en-US" baseline="0" dirty="0" smtClean="0"/>
              <a:t>stay</a:t>
            </a:r>
            <a:r>
              <a:rPr lang="en-US" dirty="0" smtClean="0"/>
              <a:t> focused and  </a:t>
            </a:r>
            <a:r>
              <a:rPr lang="en-US" baseline="0" dirty="0" smtClean="0"/>
              <a:t>keep side </a:t>
            </a:r>
            <a:r>
              <a:rPr lang="en-US" baseline="0" dirty="0" smtClean="0"/>
              <a:t>conversations to a minimum.</a:t>
            </a:r>
          </a:p>
          <a:p>
            <a:endParaRPr lang="en-US" baseline="0" dirty="0" smtClean="0"/>
          </a:p>
          <a:p>
            <a:endParaRPr lang="en-US"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t>1</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understand what </a:t>
            </a:r>
            <a:r>
              <a:rPr lang="en-US" sz="1600" b="1" dirty="0" smtClean="0"/>
              <a:t>the role of the facilitator is and what it is not</a:t>
            </a:r>
            <a:r>
              <a:rPr lang="en-US" dirty="0" smtClean="0"/>
              <a:t>….</a:t>
            </a:r>
            <a:endParaRPr lang="en-US" baseline="0" dirty="0" smtClean="0"/>
          </a:p>
          <a:p>
            <a:endParaRPr lang="en-US" baseline="0" dirty="0" smtClean="0"/>
          </a:p>
          <a:p>
            <a:r>
              <a:rPr lang="en-US" baseline="0" dirty="0" smtClean="0"/>
              <a:t>We will cover the </a:t>
            </a:r>
            <a:r>
              <a:rPr lang="en-US" sz="1600" b="1" baseline="0" dirty="0" smtClean="0"/>
              <a:t>Mission Statement slides in a very short session later.  </a:t>
            </a:r>
            <a:endParaRPr lang="en-US" sz="1600" b="1" baseline="0" dirty="0" smtClean="0"/>
          </a:p>
          <a:p>
            <a:endParaRPr lang="en-US" sz="1600" b="1" dirty="0"/>
          </a:p>
          <a:p>
            <a:r>
              <a:rPr lang="en-US" sz="1600" b="1" baseline="0" dirty="0" smtClean="0"/>
              <a:t>And </a:t>
            </a:r>
            <a:r>
              <a:rPr lang="en-US" sz="1600" b="1" baseline="0" dirty="0" smtClean="0"/>
              <a:t>discuss what worked and what didn’t….</a:t>
            </a:r>
            <a:endParaRPr lang="en-US" sz="1600" b="1" dirty="0"/>
          </a:p>
        </p:txBody>
      </p:sp>
      <p:sp>
        <p:nvSpPr>
          <p:cNvPr id="4" name="Slide Number Placeholder 3"/>
          <p:cNvSpPr>
            <a:spLocks noGrp="1"/>
          </p:cNvSpPr>
          <p:nvPr>
            <p:ph type="sldNum" sz="quarter" idx="5"/>
          </p:nvPr>
        </p:nvSpPr>
        <p:spPr/>
        <p:txBody>
          <a:bodyPr/>
          <a:lstStyle/>
          <a:p>
            <a:fld id="{4BD92324-2899-8447-ABEA-956048AE4D68}" type="slidenum">
              <a:rPr lang="en-US" smtClean="0"/>
              <a:t>2</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Facilitator role is to be the </a:t>
            </a:r>
            <a:r>
              <a:rPr lang="en-US" sz="1600" b="1" dirty="0" smtClean="0"/>
              <a:t>guide</a:t>
            </a:r>
            <a:r>
              <a:rPr lang="en-US" dirty="0" smtClean="0"/>
              <a:t> </a:t>
            </a:r>
            <a:r>
              <a:rPr lang="en-US" dirty="0" smtClean="0"/>
              <a:t>the </a:t>
            </a:r>
            <a:r>
              <a:rPr lang="en-US" dirty="0" smtClean="0"/>
              <a:t>group through an </a:t>
            </a:r>
            <a:r>
              <a:rPr lang="en-US" sz="1600" b="1" dirty="0" smtClean="0"/>
              <a:t>efficient process </a:t>
            </a:r>
            <a:r>
              <a:rPr lang="en-US" dirty="0" smtClean="0"/>
              <a:t>resulting in a </a:t>
            </a:r>
            <a:r>
              <a:rPr lang="en-US" sz="1600" b="1" dirty="0" smtClean="0"/>
              <a:t>meaningful outcome </a:t>
            </a:r>
            <a:r>
              <a:rPr lang="en-US" dirty="0" smtClean="0"/>
              <a:t>in the </a:t>
            </a:r>
            <a:r>
              <a:rPr lang="en-US" sz="1600" b="1" dirty="0" smtClean="0"/>
              <a:t>desired timeframe</a:t>
            </a:r>
            <a:r>
              <a:rPr lang="en-US" dirty="0" smtClean="0"/>
              <a:t>. </a:t>
            </a:r>
          </a:p>
          <a:p>
            <a:endParaRPr lang="en-US" baseline="0" dirty="0" smtClean="0"/>
          </a:p>
          <a:p>
            <a:r>
              <a:rPr lang="en-US" dirty="0" smtClean="0"/>
              <a:t>Outcomes:  </a:t>
            </a:r>
            <a:r>
              <a:rPr lang="en-US" sz="1600" b="1" dirty="0" smtClean="0"/>
              <a:t>Get ideas </a:t>
            </a:r>
            <a:r>
              <a:rPr lang="en-US" dirty="0" smtClean="0"/>
              <a:t>from the congregation and get </a:t>
            </a:r>
            <a:r>
              <a:rPr lang="en-US" sz="1600" b="1" dirty="0" smtClean="0"/>
              <a:t>buy in, commitment, ownership</a:t>
            </a:r>
          </a:p>
          <a:p>
            <a:endParaRPr lang="en-US" sz="1600" b="1" dirty="0"/>
          </a:p>
          <a:p>
            <a:r>
              <a:rPr lang="en-US" baseline="0" dirty="0" smtClean="0"/>
              <a:t>Do </a:t>
            </a:r>
            <a:r>
              <a:rPr lang="en-US" sz="1600" b="1" baseline="0" dirty="0" smtClean="0"/>
              <a:t>not </a:t>
            </a:r>
            <a:r>
              <a:rPr lang="en-US" baseline="0" dirty="0" smtClean="0"/>
              <a:t>want to </a:t>
            </a:r>
            <a:r>
              <a:rPr lang="en-US" sz="1600" b="1" baseline="0" dirty="0" smtClean="0"/>
              <a:t>influence or lead </a:t>
            </a:r>
            <a:r>
              <a:rPr lang="en-US" baseline="0" dirty="0" smtClean="0"/>
              <a:t>the group.  I might feel very passionate about youth or music in our church but my group might have something else that they feel is important for our church.  We want to hear from them.</a:t>
            </a:r>
          </a:p>
          <a:p>
            <a:endParaRPr lang="en-US" baseline="0" dirty="0" smtClean="0"/>
          </a:p>
          <a:p>
            <a:r>
              <a:rPr lang="en-US" baseline="0" dirty="0" smtClean="0"/>
              <a:t>Need to </a:t>
            </a:r>
            <a:r>
              <a:rPr lang="en-US" sz="1600" b="1" baseline="0" dirty="0" smtClean="0"/>
              <a:t>remain neutral </a:t>
            </a:r>
            <a:r>
              <a:rPr lang="en-US" baseline="0" dirty="0" smtClean="0"/>
              <a:t>and always very </a:t>
            </a:r>
            <a:r>
              <a:rPr lang="en-US" sz="1600" b="1" baseline="0" dirty="0" smtClean="0"/>
              <a:t>positive.  </a:t>
            </a:r>
            <a:endParaRPr lang="en-US" sz="1600" b="1" baseline="0" dirty="0" smtClean="0"/>
          </a:p>
          <a:p>
            <a:endParaRPr lang="en-US" sz="1600" b="1" dirty="0"/>
          </a:p>
          <a:p>
            <a:r>
              <a:rPr lang="en-US" sz="1600" b="1" baseline="0" dirty="0" smtClean="0"/>
              <a:t>Watch your body language….</a:t>
            </a:r>
            <a:r>
              <a:rPr lang="en-US" sz="1400" baseline="0" dirty="0" smtClean="0"/>
              <a:t>rolling</a:t>
            </a:r>
            <a:r>
              <a:rPr lang="en-US" sz="1400" dirty="0" smtClean="0"/>
              <a:t> eyes, looking impatient or bored.</a:t>
            </a:r>
            <a:endParaRPr lang="en-US" sz="1600" baseline="0" dirty="0" smtClean="0"/>
          </a:p>
          <a:p>
            <a:endParaRPr lang="en-US" sz="1600" b="1" dirty="0"/>
          </a:p>
          <a:p>
            <a:r>
              <a:rPr lang="en-US" baseline="0" dirty="0" smtClean="0"/>
              <a:t>Thank </a:t>
            </a:r>
            <a:r>
              <a:rPr lang="en-US" baseline="0" dirty="0" smtClean="0"/>
              <a:t>you Tony…that is a good idea, let me write that down.  </a:t>
            </a:r>
            <a:endParaRPr lang="en-US" sz="1600" baseline="0" dirty="0" smtClean="0"/>
          </a:p>
          <a:p>
            <a:endParaRPr lang="en-US"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3</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2031" y="4473891"/>
            <a:ext cx="6189783" cy="4578669"/>
          </a:xfrm>
        </p:spPr>
        <p:txBody>
          <a:bodyPr/>
          <a:lstStyle/>
          <a:p>
            <a:r>
              <a:rPr lang="en-US" sz="1600" b="1" dirty="0" smtClean="0"/>
              <a:t>Participation</a:t>
            </a:r>
            <a:r>
              <a:rPr lang="en-US" sz="1600" b="1" baseline="0" dirty="0" smtClean="0"/>
              <a:t> </a:t>
            </a:r>
            <a:r>
              <a:rPr lang="en-US" baseline="0" dirty="0" smtClean="0"/>
              <a:t>is key!  T</a:t>
            </a:r>
            <a:r>
              <a:rPr lang="en-US" dirty="0" smtClean="0"/>
              <a:t>here are </a:t>
            </a:r>
            <a:r>
              <a:rPr lang="en-US" sz="1600" b="1" dirty="0" smtClean="0"/>
              <a:t>no bad</a:t>
            </a:r>
            <a:r>
              <a:rPr lang="en-US" sz="1600" b="1" baseline="0" dirty="0" smtClean="0"/>
              <a:t> thoughts or ideas</a:t>
            </a:r>
            <a:r>
              <a:rPr lang="en-US" baseline="0" dirty="0" smtClean="0"/>
              <a:t>!  </a:t>
            </a:r>
            <a:endParaRPr lang="en-US" dirty="0"/>
          </a:p>
          <a:p>
            <a:pPr lvl="1"/>
            <a:r>
              <a:rPr lang="en-US" baseline="0" dirty="0" smtClean="0"/>
              <a:t>Might</a:t>
            </a:r>
            <a:r>
              <a:rPr lang="en-US" dirty="0" smtClean="0"/>
              <a:t> trigger another’s thought or idea</a:t>
            </a:r>
            <a:r>
              <a:rPr lang="en-US" b="1" dirty="0" smtClean="0"/>
              <a:t>.</a:t>
            </a:r>
            <a:endParaRPr lang="en-US" b="1" baseline="0" dirty="0" smtClean="0"/>
          </a:p>
          <a:p>
            <a:endParaRPr lang="en-US" baseline="0" dirty="0" smtClean="0"/>
          </a:p>
          <a:p>
            <a:r>
              <a:rPr lang="en-US" baseline="0" dirty="0" smtClean="0"/>
              <a:t>May need to </a:t>
            </a:r>
            <a:r>
              <a:rPr lang="en-US" sz="1600" b="1" baseline="0" dirty="0" smtClean="0"/>
              <a:t>“call out” </a:t>
            </a:r>
            <a:r>
              <a:rPr lang="en-US" baseline="0" dirty="0" smtClean="0"/>
              <a:t>someone who is very quiet IN A NICE WAY:  </a:t>
            </a:r>
          </a:p>
          <a:p>
            <a:pPr marL="628650" lvl="1" indent="-171450">
              <a:buFont typeface="Arial" pitchFamily="34" charset="0"/>
              <a:buChar char="•"/>
            </a:pPr>
            <a:r>
              <a:rPr lang="en-US" baseline="0" dirty="0" smtClean="0"/>
              <a:t>Tony, do you have any thoughts on </a:t>
            </a:r>
            <a:r>
              <a:rPr lang="en-US" baseline="0" dirty="0" smtClean="0"/>
              <a:t>this or a different view point?  </a:t>
            </a:r>
            <a:endParaRPr lang="en-US" baseline="0" dirty="0" smtClean="0"/>
          </a:p>
          <a:p>
            <a:pPr marL="628650" lvl="1" indent="-171450">
              <a:buFont typeface="Arial" pitchFamily="34" charset="0"/>
              <a:buChar char="•"/>
            </a:pPr>
            <a:r>
              <a:rPr lang="en-US" baseline="0" dirty="0" smtClean="0"/>
              <a:t>Mary, how do you feel about what has been said so far…</a:t>
            </a:r>
          </a:p>
          <a:p>
            <a:endParaRPr lang="en-US" baseline="0" dirty="0" smtClean="0"/>
          </a:p>
          <a:p>
            <a:r>
              <a:rPr lang="en-US" baseline="0" dirty="0" smtClean="0"/>
              <a:t>Clear understanding what is being said:</a:t>
            </a:r>
          </a:p>
          <a:p>
            <a:pPr marL="628650" lvl="1" indent="-171450">
              <a:buFont typeface="Arial" pitchFamily="34" charset="0"/>
              <a:buChar char="•"/>
            </a:pPr>
            <a:r>
              <a:rPr lang="en-US" sz="1600" b="1" baseline="0" dirty="0" smtClean="0"/>
              <a:t>Actively listen</a:t>
            </a:r>
            <a:r>
              <a:rPr lang="en-US" baseline="0" dirty="0" smtClean="0"/>
              <a:t>….some presenters don’t listen well and are thinking about what they will say next. </a:t>
            </a:r>
          </a:p>
          <a:p>
            <a:pPr marL="628650" lvl="1" indent="-171450">
              <a:buFont typeface="Arial" pitchFamily="34" charset="0"/>
              <a:buChar char="•"/>
            </a:pPr>
            <a:r>
              <a:rPr lang="en-US" baseline="0" dirty="0" smtClean="0"/>
              <a:t>It is good to </a:t>
            </a:r>
            <a:r>
              <a:rPr lang="en-US" sz="1600" b="1" baseline="0" dirty="0" smtClean="0"/>
              <a:t>repeat the answer in a bit different way </a:t>
            </a:r>
            <a:r>
              <a:rPr lang="en-US" baseline="0" dirty="0" smtClean="0"/>
              <a:t>and</a:t>
            </a:r>
            <a:r>
              <a:rPr lang="en-US" dirty="0" smtClean="0"/>
              <a:t> then</a:t>
            </a:r>
            <a:r>
              <a:rPr lang="en-US" baseline="0" dirty="0" smtClean="0"/>
              <a:t> ask</a:t>
            </a:r>
          </a:p>
          <a:p>
            <a:pPr lvl="2"/>
            <a:r>
              <a:rPr lang="en-US" baseline="0" dirty="0" smtClean="0"/>
              <a:t> </a:t>
            </a:r>
            <a:r>
              <a:rPr lang="en-US" baseline="0" dirty="0" smtClean="0"/>
              <a:t>“did I understand what you said correctly?”</a:t>
            </a:r>
          </a:p>
          <a:p>
            <a:pPr marL="628650" lvl="1" indent="-171450">
              <a:buFont typeface="Arial" pitchFamily="34" charset="0"/>
              <a:buChar char="•"/>
            </a:pPr>
            <a:r>
              <a:rPr lang="en-US" baseline="0" dirty="0" smtClean="0"/>
              <a:t>If it is not clear, you will need to ask </a:t>
            </a:r>
            <a:r>
              <a:rPr lang="en-US" sz="1600" b="1" baseline="0" dirty="0" smtClean="0"/>
              <a:t>clarifying questions</a:t>
            </a:r>
            <a:r>
              <a:rPr lang="en-US" baseline="0" dirty="0" smtClean="0"/>
              <a:t>:</a:t>
            </a:r>
          </a:p>
          <a:p>
            <a:pPr marL="1085850" lvl="2" indent="-171450">
              <a:buFont typeface="Arial" pitchFamily="34" charset="0"/>
              <a:buChar char="•"/>
            </a:pPr>
            <a:r>
              <a:rPr lang="en-US" baseline="0" dirty="0" smtClean="0"/>
              <a:t>Tony, could you explain that a bit more so we can all understand?</a:t>
            </a:r>
          </a:p>
          <a:p>
            <a:pPr marL="1085850" lvl="2" indent="-171450">
              <a:buFont typeface="Arial" pitchFamily="34" charset="0"/>
              <a:buChar char="•"/>
            </a:pPr>
            <a:r>
              <a:rPr lang="en-US" baseline="0" dirty="0" smtClean="0"/>
              <a:t>Mary, did I document your idea as you expressed?</a:t>
            </a:r>
          </a:p>
          <a:p>
            <a:pPr>
              <a:buFont typeface="Arial" pitchFamily="34" charset="0"/>
              <a:buNone/>
            </a:pPr>
            <a:endParaRPr lang="en-US" dirty="0"/>
          </a:p>
          <a:p>
            <a:pPr>
              <a:buFont typeface="Arial" pitchFamily="34" charset="0"/>
              <a:buNone/>
            </a:pPr>
            <a:r>
              <a:rPr lang="en-US" baseline="0" dirty="0" smtClean="0"/>
              <a:t>Write </a:t>
            </a:r>
            <a:r>
              <a:rPr lang="en-US" baseline="0" dirty="0" smtClean="0"/>
              <a:t>is down </a:t>
            </a:r>
            <a:r>
              <a:rPr lang="en-US" baseline="0" dirty="0" smtClean="0"/>
              <a:t>the </a:t>
            </a:r>
            <a:r>
              <a:rPr lang="en-US" sz="1600" b="1" baseline="0" dirty="0" smtClean="0"/>
              <a:t>key concepts on the flipchart</a:t>
            </a:r>
            <a:r>
              <a:rPr lang="en-US" b="1" baseline="0" dirty="0" smtClean="0"/>
              <a:t>! </a:t>
            </a:r>
            <a:endParaRPr lang="en-US" b="1" dirty="0"/>
          </a:p>
          <a:p>
            <a:pPr marL="457200" lvl="1" indent="0">
              <a:buFont typeface="Arial" pitchFamily="34" charset="0"/>
              <a:buNone/>
            </a:pPr>
            <a:r>
              <a:rPr lang="en-US" sz="1600" b="1" baseline="0" dirty="0" smtClean="0"/>
              <a:t>Leave space </a:t>
            </a:r>
            <a:r>
              <a:rPr lang="en-US" baseline="0" dirty="0" smtClean="0"/>
              <a:t>for similar ideas .  Try to group similar ideas</a:t>
            </a:r>
          </a:p>
          <a:p>
            <a:pPr marL="457200" lvl="1" indent="0">
              <a:buFont typeface="Arial" pitchFamily="34" charset="0"/>
              <a:buNone/>
            </a:pPr>
            <a:endParaRPr lang="en-US" b="1" dirty="0"/>
          </a:p>
          <a:p>
            <a:pPr marL="457200" lvl="1" indent="0">
              <a:buFont typeface="Arial" pitchFamily="34" charset="0"/>
              <a:buNone/>
            </a:pPr>
            <a:r>
              <a:rPr lang="en-US" b="1" baseline="0" dirty="0" smtClean="0"/>
              <a:t> </a:t>
            </a:r>
            <a:r>
              <a:rPr lang="en-US" baseline="0" dirty="0" smtClean="0"/>
              <a:t>For s</a:t>
            </a:r>
            <a:r>
              <a:rPr lang="en-US" b="0" baseline="0" dirty="0" smtClean="0"/>
              <a:t>imilar ideas, try </a:t>
            </a:r>
            <a:r>
              <a:rPr lang="en-US" b="0" baseline="0" dirty="0" smtClean="0"/>
              <a:t>to </a:t>
            </a:r>
            <a:r>
              <a:rPr lang="en-US" sz="1600" b="1" baseline="0" dirty="0" smtClean="0"/>
              <a:t>merge those </a:t>
            </a:r>
            <a:r>
              <a:rPr lang="en-US" sz="1600" b="1" baseline="0" dirty="0" smtClean="0"/>
              <a:t>ideas</a:t>
            </a:r>
          </a:p>
          <a:p>
            <a:pPr lvl="2">
              <a:buFont typeface="Arial" pitchFamily="34" charset="0"/>
              <a:buNone/>
            </a:pPr>
            <a:r>
              <a:rPr lang="en-US" b="0" baseline="0" dirty="0" smtClean="0"/>
              <a:t>ask </a:t>
            </a:r>
            <a:r>
              <a:rPr lang="en-US" b="0" baseline="0" dirty="0" smtClean="0"/>
              <a:t>if the concept / idea is the same or similar enough.  Maybe wording needs to change a bit? </a:t>
            </a:r>
            <a:endParaRPr lang="en-US" b="1" baseline="0"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t>4</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facilitator is </a:t>
            </a:r>
            <a:r>
              <a:rPr lang="en-US" sz="1600" b="1" baseline="0" dirty="0" smtClean="0"/>
              <a:t>not a teacher, presenter</a:t>
            </a:r>
            <a:r>
              <a:rPr lang="en-US" baseline="0" dirty="0" smtClean="0"/>
              <a:t>, etc.   </a:t>
            </a:r>
            <a:endParaRPr lang="en-US" baseline="0" dirty="0" smtClean="0"/>
          </a:p>
          <a:p>
            <a:endParaRPr lang="en-US" dirty="0"/>
          </a:p>
          <a:p>
            <a:r>
              <a:rPr lang="en-US" baseline="0" dirty="0" smtClean="0"/>
              <a:t>While </a:t>
            </a:r>
            <a:r>
              <a:rPr lang="en-US" baseline="0" dirty="0" smtClean="0"/>
              <a:t>we will “teach” a bit on what is a core value, the majority of our time needs to be focused on facilitating the ideas and thoughts of the group.</a:t>
            </a:r>
          </a:p>
          <a:p>
            <a:endParaRPr lang="en-US" baseline="0" dirty="0" smtClean="0"/>
          </a:p>
          <a:p>
            <a:r>
              <a:rPr lang="en-US" baseline="0" dirty="0" smtClean="0"/>
              <a:t>Again, remember to </a:t>
            </a:r>
            <a:r>
              <a:rPr lang="en-US" sz="1600" b="1" baseline="0" dirty="0" smtClean="0"/>
              <a:t>not </a:t>
            </a:r>
            <a:r>
              <a:rPr lang="en-US" sz="1600" b="1" baseline="0" dirty="0" smtClean="0"/>
              <a:t>influence or lead the group </a:t>
            </a:r>
            <a:r>
              <a:rPr lang="en-US" baseline="0" dirty="0" smtClean="0"/>
              <a:t>to an outcome…..don’t want to solve for them…</a:t>
            </a:r>
          </a:p>
          <a:p>
            <a:endParaRPr lang="en-US" baseline="0" dirty="0" smtClean="0"/>
          </a:p>
          <a:p>
            <a:r>
              <a:rPr lang="en-US" baseline="0" dirty="0" smtClean="0"/>
              <a:t>Want to </a:t>
            </a:r>
            <a:r>
              <a:rPr lang="en-US" sz="1600" b="1" baseline="0" dirty="0" smtClean="0"/>
              <a:t>guide them </a:t>
            </a:r>
            <a:r>
              <a:rPr lang="en-US" baseline="0" dirty="0" smtClean="0"/>
              <a:t>to get to an outcome for the group that they believe is right for LCR</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5</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Common Challenges:</a:t>
            </a:r>
          </a:p>
          <a:p>
            <a:endParaRPr lang="en-US" dirty="0"/>
          </a:p>
          <a:p>
            <a:pPr marL="228600" indent="-228600">
              <a:buAutoNum type="arabicParenR"/>
            </a:pPr>
            <a:r>
              <a:rPr lang="en-US" sz="1600" b="1" dirty="0" smtClean="0"/>
              <a:t>Stay on Topic</a:t>
            </a:r>
            <a:r>
              <a:rPr lang="en-US" dirty="0" smtClean="0"/>
              <a:t>!  </a:t>
            </a:r>
          </a:p>
          <a:p>
            <a:pPr marL="685800" lvl="1" indent="-228600">
              <a:buFont typeface="Arial" pitchFamily="34" charset="0"/>
              <a:buChar char="•"/>
            </a:pPr>
            <a:r>
              <a:rPr lang="en-US" dirty="0" smtClean="0"/>
              <a:t>Add off topic</a:t>
            </a:r>
            <a:r>
              <a:rPr lang="en-US" baseline="0" dirty="0" smtClean="0"/>
              <a:t> ideas to a </a:t>
            </a:r>
            <a:r>
              <a:rPr lang="en-US" sz="1600" b="1" baseline="0" dirty="0" smtClean="0"/>
              <a:t>Parking Lot area</a:t>
            </a:r>
          </a:p>
          <a:p>
            <a:pPr marL="685800" lvl="1" indent="-228600">
              <a:buFont typeface="Arial" pitchFamily="34" charset="0"/>
              <a:buChar char="•"/>
            </a:pPr>
            <a:r>
              <a:rPr lang="en-US" b="0" baseline="0" dirty="0" smtClean="0"/>
              <a:t>Discourage</a:t>
            </a:r>
            <a:r>
              <a:rPr lang="en-US" sz="1600" b="0" baseline="0" dirty="0" smtClean="0"/>
              <a:t> </a:t>
            </a:r>
            <a:r>
              <a:rPr lang="en-US" sz="1600" b="1" baseline="0" dirty="0" smtClean="0"/>
              <a:t>“side conversations” </a:t>
            </a:r>
            <a:r>
              <a:rPr lang="en-US" b="0" baseline="0" dirty="0" smtClean="0"/>
              <a:t>and keep the group </a:t>
            </a:r>
            <a:r>
              <a:rPr lang="en-US" sz="1600" b="1" baseline="0" dirty="0" smtClean="0"/>
              <a:t>focused.</a:t>
            </a:r>
          </a:p>
          <a:p>
            <a:pPr marL="457200" lvl="1" indent="0">
              <a:buFont typeface="Arial" pitchFamily="34" charset="0"/>
              <a:buNone/>
            </a:pPr>
            <a:endParaRPr lang="en-US" sz="1600" b="1" baseline="0" dirty="0" smtClean="0"/>
          </a:p>
          <a:p>
            <a:pPr marL="342900" lvl="0" indent="-342900">
              <a:buFont typeface="+mj-lt"/>
              <a:buAutoNum type="arabicParenR"/>
            </a:pPr>
            <a:r>
              <a:rPr lang="en-US" sz="1600" b="1" baseline="0" dirty="0" smtClean="0"/>
              <a:t>Watch your time!</a:t>
            </a:r>
          </a:p>
          <a:p>
            <a:pPr marL="800100" lvl="1" indent="-342900">
              <a:buFont typeface="Arial" pitchFamily="34" charset="0"/>
              <a:buChar char="•"/>
            </a:pPr>
            <a:r>
              <a:rPr lang="en-US" b="0" baseline="0" dirty="0" smtClean="0"/>
              <a:t>Use your </a:t>
            </a:r>
            <a:r>
              <a:rPr lang="en-US" sz="1600" b="1" baseline="0" dirty="0" smtClean="0"/>
              <a:t>cell phone for 10/10/5 minute warnings</a:t>
            </a:r>
          </a:p>
          <a:p>
            <a:pPr marL="800100" lvl="1" indent="-342900">
              <a:buFont typeface="Arial" pitchFamily="34" charset="0"/>
              <a:buChar char="•"/>
            </a:pPr>
            <a:r>
              <a:rPr lang="en-US" sz="1600" b="1" baseline="0" dirty="0" smtClean="0"/>
              <a:t>Interrupt long stories</a:t>
            </a:r>
          </a:p>
          <a:p>
            <a:pPr marL="457200" lvl="1" indent="0">
              <a:buFont typeface="Arial" pitchFamily="34" charset="0"/>
              <a:buNone/>
            </a:pPr>
            <a:endParaRPr lang="en-US" sz="1600" b="1" baseline="0" dirty="0" smtClean="0"/>
          </a:p>
          <a:p>
            <a:pPr marL="342900" lvl="0" indent="-342900">
              <a:buFont typeface="+mj-lt"/>
              <a:buAutoNum type="arabicParenR"/>
            </a:pPr>
            <a:r>
              <a:rPr lang="en-US" sz="1600" b="1" baseline="0" dirty="0" smtClean="0"/>
              <a:t>Resolve conflicts</a:t>
            </a:r>
          </a:p>
          <a:p>
            <a:pPr marL="800100" lvl="1" indent="-342900">
              <a:buFont typeface="+mj-lt"/>
              <a:buAutoNum type="arabicParenR"/>
            </a:pPr>
            <a:r>
              <a:rPr lang="en-US" sz="1600" b="1" baseline="0" dirty="0" smtClean="0"/>
              <a:t>“help me understand….</a:t>
            </a:r>
          </a:p>
          <a:p>
            <a:pPr marL="800100" lvl="1" indent="-342900">
              <a:buFont typeface="+mj-lt"/>
              <a:buAutoNum type="arabicParenR"/>
            </a:pPr>
            <a:r>
              <a:rPr lang="en-US" sz="1600" b="1" baseline="0" dirty="0" smtClean="0"/>
              <a:t>Find commonalities, middle ground.</a:t>
            </a:r>
          </a:p>
          <a:p>
            <a:pPr marL="342900" indent="-342900">
              <a:buAutoNum type="arabicParenR"/>
            </a:pPr>
            <a:endParaRPr lang="en-US" sz="1600" b="1" dirty="0"/>
          </a:p>
        </p:txBody>
      </p:sp>
      <p:sp>
        <p:nvSpPr>
          <p:cNvPr id="4" name="Slide Number Placeholder 3"/>
          <p:cNvSpPr>
            <a:spLocks noGrp="1"/>
          </p:cNvSpPr>
          <p:nvPr>
            <p:ph type="sldNum" sz="quarter" idx="5"/>
          </p:nvPr>
        </p:nvSpPr>
        <p:spPr/>
        <p:txBody>
          <a:bodyPr/>
          <a:lstStyle/>
          <a:p>
            <a:fld id="{4BD92324-2899-8447-ABEA-956048AE4D68}" type="slidenum">
              <a:rPr lang="en-US" smtClean="0"/>
              <a:t>6</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7</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bring the group back into Church</a:t>
            </a:r>
            <a:r>
              <a:rPr lang="en-US" baseline="0" dirty="0" smtClean="0"/>
              <a:t> for the closing.</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8</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endParaRPr lang="en-US" dirty="0" smtClean="0"/>
          </a:p>
          <a:p>
            <a:r>
              <a:rPr lang="en-US" dirty="0" smtClean="0"/>
              <a:t>Introductions if</a:t>
            </a:r>
            <a:r>
              <a:rPr lang="en-US" baseline="0" dirty="0" smtClean="0"/>
              <a:t> needed, state their names and collect</a:t>
            </a:r>
            <a:r>
              <a:rPr lang="en-US" dirty="0" smtClean="0"/>
              <a:t> all the attendees names.</a:t>
            </a:r>
            <a:endParaRPr lang="en-US" baseline="0" dirty="0" smtClean="0"/>
          </a:p>
          <a:p>
            <a:endParaRPr lang="en-US" baseline="0" dirty="0" smtClean="0"/>
          </a:p>
        </p:txBody>
      </p:sp>
      <p:sp>
        <p:nvSpPr>
          <p:cNvPr id="4" name="Slide Number Placeholder 3"/>
          <p:cNvSpPr>
            <a:spLocks noGrp="1"/>
          </p:cNvSpPr>
          <p:nvPr>
            <p:ph type="sldNum" sz="quarter" idx="5"/>
          </p:nvPr>
        </p:nvSpPr>
        <p:spPr/>
        <p:txBody>
          <a:bodyPr/>
          <a:lstStyle/>
          <a:p>
            <a:fld id="{4BD92324-2899-8447-ABEA-956048AE4D68}" type="slidenum">
              <a:rPr lang="en-US" smtClean="0"/>
              <a:t>9</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63255" y="4473892"/>
            <a:ext cx="6382203" cy="4522397"/>
          </a:xfrm>
        </p:spPr>
        <p:txBody>
          <a:bodyPr/>
          <a:lstStyle/>
          <a:p>
            <a:r>
              <a:rPr lang="en-US" baseline="0" dirty="0" smtClean="0"/>
              <a:t>Might want to use the Grocery store example of Aldi and Sendiks….</a:t>
            </a:r>
          </a:p>
          <a:p>
            <a:endParaRPr lang="en-US" baseline="0" dirty="0" smtClean="0"/>
          </a:p>
          <a:p>
            <a:r>
              <a:rPr lang="en-US" baseline="0" dirty="0" smtClean="0"/>
              <a:t>Some helpful questions to inspire thought might be:</a:t>
            </a:r>
          </a:p>
          <a:p>
            <a:pPr marL="228600" indent="-228600">
              <a:buAutoNum type="arabicParenR"/>
            </a:pPr>
            <a:r>
              <a:rPr lang="en-US" baseline="0" dirty="0" smtClean="0"/>
              <a:t>If you were to talk about our church to a friend, what 2 or 3 things would you mention?</a:t>
            </a:r>
          </a:p>
          <a:p>
            <a:pPr marL="228600" indent="-228600">
              <a:buAutoNum type="arabicParenR"/>
            </a:pPr>
            <a:r>
              <a:rPr lang="en-US" baseline="0" dirty="0" smtClean="0"/>
              <a:t>What is your most meaningful memory?</a:t>
            </a:r>
          </a:p>
          <a:p>
            <a:pPr marL="228600" indent="-228600">
              <a:buAutoNum type="arabicParenR"/>
            </a:pPr>
            <a:r>
              <a:rPr lang="en-US" baseline="0" dirty="0" smtClean="0"/>
              <a:t>What positive stories have become “large than life” at our church?</a:t>
            </a:r>
          </a:p>
          <a:p>
            <a:pPr marL="228600" indent="-228600">
              <a:buAutoNum type="arabicParenR"/>
            </a:pPr>
            <a:r>
              <a:rPr lang="en-US" baseline="0" dirty="0" smtClean="0"/>
              <a:t>Which unsung “heroes” in our past or present best embody our story?</a:t>
            </a:r>
          </a:p>
          <a:p>
            <a:pPr marL="228600" indent="-228600">
              <a:buAutoNum type="arabicParenR"/>
            </a:pPr>
            <a:r>
              <a:rPr lang="en-US" baseline="0" dirty="0" smtClean="0"/>
              <a:t>What is </a:t>
            </a:r>
            <a:r>
              <a:rPr lang="en-US" baseline="0" dirty="0" smtClean="0"/>
              <a:t>a </a:t>
            </a:r>
            <a:r>
              <a:rPr lang="en-US" baseline="0" dirty="0" smtClean="0"/>
              <a:t>difficult decision </a:t>
            </a:r>
            <a:r>
              <a:rPr lang="en-US" baseline="0" dirty="0" smtClean="0"/>
              <a:t>for the</a:t>
            </a:r>
            <a:r>
              <a:rPr lang="en-US" dirty="0" smtClean="0"/>
              <a:t> </a:t>
            </a:r>
            <a:r>
              <a:rPr lang="en-US" baseline="0" dirty="0" smtClean="0"/>
              <a:t>church that </a:t>
            </a:r>
            <a:r>
              <a:rPr lang="en-US" baseline="0" dirty="0" smtClean="0"/>
              <a:t>ended with </a:t>
            </a:r>
            <a:r>
              <a:rPr lang="en-US" baseline="0" dirty="0" smtClean="0"/>
              <a:t>a great  outcome?</a:t>
            </a:r>
            <a:endParaRPr lang="en-US" baseline="0" dirty="0" smtClean="0"/>
          </a:p>
          <a:p>
            <a:pPr marL="228600" indent="-228600">
              <a:buAutoNum type="arabicParenR"/>
            </a:pPr>
            <a:r>
              <a:rPr lang="en-US" baseline="0" dirty="0" smtClean="0"/>
              <a:t>Why are you here now?</a:t>
            </a:r>
          </a:p>
          <a:p>
            <a:endParaRPr lang="en-US" baseline="0" dirty="0" smtClean="0"/>
          </a:p>
          <a:p>
            <a:r>
              <a:rPr lang="en-US" b="1" i="1" dirty="0" smtClean="0"/>
              <a:t>TIPS:</a:t>
            </a:r>
          </a:p>
          <a:p>
            <a:pPr marL="171450" indent="-171450">
              <a:buFont typeface="Arial" pitchFamily="34" charset="0"/>
              <a:buChar char="•"/>
            </a:pPr>
            <a:r>
              <a:rPr lang="en-US" dirty="0" smtClean="0"/>
              <a:t>Stay </a:t>
            </a:r>
            <a:r>
              <a:rPr lang="en-US" b="1" dirty="0" smtClean="0"/>
              <a:t>Neutral and Positive</a:t>
            </a:r>
            <a:r>
              <a:rPr lang="en-US" dirty="0" smtClean="0"/>
              <a:t>.  </a:t>
            </a:r>
            <a:r>
              <a:rPr lang="en-US" b="1" dirty="0" smtClean="0"/>
              <a:t>Don’t Influence</a:t>
            </a:r>
            <a:r>
              <a:rPr lang="en-US" dirty="0" smtClean="0"/>
              <a:t>!</a:t>
            </a:r>
          </a:p>
          <a:p>
            <a:pPr marL="171450" indent="-171450">
              <a:buFont typeface="Arial" pitchFamily="34" charset="0"/>
              <a:buChar char="•"/>
            </a:pPr>
            <a:endParaRPr lang="en-US" sz="900" dirty="0" smtClean="0"/>
          </a:p>
          <a:p>
            <a:pPr marL="171450" indent="-171450">
              <a:buFont typeface="Arial" pitchFamily="34" charset="0"/>
              <a:buChar char="•"/>
            </a:pPr>
            <a:r>
              <a:rPr lang="en-US" dirty="0" smtClean="0"/>
              <a:t>Encourage</a:t>
            </a:r>
            <a:r>
              <a:rPr lang="en-US" baseline="0" dirty="0" smtClean="0"/>
              <a:t> Participation:  					</a:t>
            </a:r>
          </a:p>
          <a:p>
            <a:pPr marL="628650" lvl="1" indent="-171450">
              <a:buFont typeface="Arial" pitchFamily="34" charset="0"/>
              <a:buChar char="•"/>
            </a:pPr>
            <a:r>
              <a:rPr lang="en-US" baseline="0" dirty="0" smtClean="0"/>
              <a:t> “Tony, do you have any thought on this?”</a:t>
            </a:r>
          </a:p>
          <a:p>
            <a:pPr marL="628650" lvl="1" indent="-171450">
              <a:buFont typeface="Arial" pitchFamily="34" charset="0"/>
              <a:buChar char="•"/>
            </a:pPr>
            <a:r>
              <a:rPr lang="en-US" baseline="0" dirty="0" smtClean="0"/>
              <a:t>“Mary, how do you feel about what has been said so far?”</a:t>
            </a:r>
          </a:p>
          <a:p>
            <a:pPr lvl="1"/>
            <a:r>
              <a:rPr lang="en-US" baseline="0" dirty="0" smtClean="0"/>
              <a:t>	</a:t>
            </a:r>
          </a:p>
          <a:p>
            <a:pPr marL="171450" lvl="0" indent="-171450">
              <a:buFont typeface="Arial" pitchFamily="34" charset="0"/>
              <a:buChar char="•"/>
            </a:pPr>
            <a:r>
              <a:rPr lang="en-US" b="1" baseline="0" dirty="0" smtClean="0"/>
              <a:t>Listen and ask clarifying questions</a:t>
            </a:r>
            <a:r>
              <a:rPr lang="en-US" baseline="0" dirty="0" smtClean="0"/>
              <a:t>:</a:t>
            </a:r>
          </a:p>
          <a:p>
            <a:pPr marL="628650" lvl="1" indent="-171450">
              <a:buFont typeface="Arial" pitchFamily="34" charset="0"/>
              <a:buChar char="•"/>
            </a:pPr>
            <a:r>
              <a:rPr lang="en-US" baseline="0" dirty="0" smtClean="0"/>
              <a:t>“Tony, could you explain that a bit more?”</a:t>
            </a:r>
          </a:p>
          <a:p>
            <a:pPr marL="628650" lvl="1" indent="-171450">
              <a:buFont typeface="Arial" pitchFamily="34" charset="0"/>
              <a:buChar char="•"/>
            </a:pPr>
            <a:r>
              <a:rPr lang="en-US" baseline="0" dirty="0" smtClean="0"/>
              <a:t>“Mary, did I document your idea as you expressed?”</a:t>
            </a:r>
          </a:p>
          <a:p>
            <a:pPr marL="628650" lvl="1" indent="-171450">
              <a:buFont typeface="Arial" pitchFamily="34" charset="0"/>
              <a:buChar char="•"/>
            </a:pPr>
            <a:endParaRPr lang="en-US" sz="900" baseline="0" dirty="0"/>
          </a:p>
          <a:p>
            <a:pPr marL="171450" lvl="0" indent="-171450">
              <a:buFont typeface="Arial" pitchFamily="34" charset="0"/>
              <a:buChar char="•"/>
            </a:pPr>
            <a:r>
              <a:rPr lang="en-US" b="1" baseline="0" dirty="0" smtClean="0"/>
              <a:t>Watch your time!  </a:t>
            </a:r>
            <a:r>
              <a:rPr lang="en-US" baseline="0" dirty="0" smtClean="0"/>
              <a:t>Set a 10/10/5 minute warnings on your phone</a:t>
            </a:r>
          </a:p>
          <a:p>
            <a:pPr marL="171450" lvl="0" indent="-171450">
              <a:buFont typeface="Arial" pitchFamily="34" charset="0"/>
              <a:buChar char="•"/>
            </a:pPr>
            <a:endParaRPr lang="en-US" sz="900" baseline="0" dirty="0" smtClean="0"/>
          </a:p>
          <a:p>
            <a:pPr marL="171450" lvl="0" indent="-171450">
              <a:buFont typeface="Arial" pitchFamily="34" charset="0"/>
              <a:buChar char="•"/>
            </a:pPr>
            <a:r>
              <a:rPr lang="en-US" b="1" baseline="0" dirty="0" smtClean="0"/>
              <a:t>Document</a:t>
            </a:r>
            <a:r>
              <a:rPr lang="en-US" baseline="0" dirty="0" smtClean="0"/>
              <a:t> all ideas and </a:t>
            </a:r>
            <a:r>
              <a:rPr lang="en-US" b="1" baseline="0" dirty="0" smtClean="0"/>
              <a:t>star</a:t>
            </a:r>
            <a:r>
              <a:rPr lang="en-US" baseline="0" dirty="0" smtClean="0"/>
              <a:t> the top 3-4</a:t>
            </a:r>
          </a:p>
        </p:txBody>
      </p:sp>
      <p:sp>
        <p:nvSpPr>
          <p:cNvPr id="4" name="Slide Number Placeholder 3"/>
          <p:cNvSpPr>
            <a:spLocks noGrp="1"/>
          </p:cNvSpPr>
          <p:nvPr>
            <p:ph type="sldNum" sz="quarter" idx="5"/>
          </p:nvPr>
        </p:nvSpPr>
        <p:spPr/>
        <p:txBody>
          <a:bodyPr/>
          <a:lstStyle/>
          <a:p>
            <a:fld id="{4BD92324-2899-8447-ABEA-956048AE4D68}" type="slidenum">
              <a:rPr lang="en-US" smtClean="0"/>
              <a:t>10</a:t>
            </a:fld>
            <a:endParaRPr lang="en-US" dirty="0"/>
          </a:p>
        </p:txBody>
      </p:sp>
    </p:spTree>
    <p:extLst>
      <p:ext uri="{BB962C8B-B14F-4D97-AF65-F5344CB8AC3E}">
        <p14:creationId xmlns:p14="http://schemas.microsoft.com/office/powerpoint/2010/main" val="357808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endParaRPr lang="en-US" dirty="0" smtClean="0"/>
          </a:p>
          <a:p>
            <a:r>
              <a:rPr lang="en-US" dirty="0" smtClean="0"/>
              <a:t>Introductions (if</a:t>
            </a:r>
            <a:r>
              <a:rPr lang="en-US" baseline="0" dirty="0" smtClean="0"/>
              <a:t> needed)</a:t>
            </a:r>
          </a:p>
          <a:p>
            <a:endParaRPr lang="en-US" baseline="0" dirty="0" smtClean="0"/>
          </a:p>
          <a:p>
            <a:r>
              <a:rPr lang="en-US" baseline="0" dirty="0" smtClean="0"/>
              <a:t>Logistics (bathroom, breaks, etc. if needed)</a:t>
            </a:r>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11</a:t>
            </a:fld>
            <a:endParaRPr lang="en-US" dirty="0"/>
          </a:p>
        </p:txBody>
      </p:sp>
    </p:spTree>
    <p:extLst>
      <p:ext uri="{BB962C8B-B14F-4D97-AF65-F5344CB8AC3E}">
        <p14:creationId xmlns:p14="http://schemas.microsoft.com/office/powerpoint/2010/main" val="3522183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Mission Statement</a:t>
            </a:r>
            <a:endParaRPr lang="en-US" b="1" baseline="0" dirty="0" smtClean="0"/>
          </a:p>
          <a:p>
            <a:r>
              <a:rPr lang="en-US" dirty="0" smtClean="0"/>
              <a:t>If your church already has a mission statement, you are invited to explore a new one. </a:t>
            </a:r>
          </a:p>
          <a:p>
            <a:r>
              <a:rPr lang="en-US" dirty="0" smtClean="0"/>
              <a:t>You can modify your existing one,</a:t>
            </a:r>
          </a:p>
          <a:p>
            <a:r>
              <a:rPr lang="en-US" dirty="0" smtClean="0"/>
              <a:t>Or you can simply confirm your existing mission statement fits the criteria or needs of your church</a:t>
            </a:r>
            <a:endParaRPr lang="en-US" baseline="0" dirty="0" smtClean="0"/>
          </a:p>
          <a:p>
            <a:endParaRPr lang="en-US" dirty="0"/>
          </a:p>
        </p:txBody>
      </p:sp>
      <p:sp>
        <p:nvSpPr>
          <p:cNvPr id="4" name="Slide Number Placeholder 3"/>
          <p:cNvSpPr>
            <a:spLocks noGrp="1"/>
          </p:cNvSpPr>
          <p:nvPr>
            <p:ph type="sldNum" sz="quarter" idx="5"/>
          </p:nvPr>
        </p:nvSpPr>
        <p:spPr/>
        <p:txBody>
          <a:bodyPr/>
          <a:lstStyle/>
          <a:p>
            <a:fld id="{4BD92324-2899-8447-ABEA-956048AE4D68}" type="slidenum">
              <a:rPr lang="en-US" smtClean="0"/>
              <a:t>12</a:t>
            </a:fld>
            <a:endParaRPr lang="en-US" dirty="0"/>
          </a:p>
        </p:txBody>
      </p:sp>
    </p:spTree>
    <p:extLst>
      <p:ext uri="{BB962C8B-B14F-4D97-AF65-F5344CB8AC3E}">
        <p14:creationId xmlns:p14="http://schemas.microsoft.com/office/powerpoint/2010/main" val="357808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2102522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55747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2880978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4754386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91344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7243461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55419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25884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82064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1377207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34598787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AE499-ECB5-424C-B93F-5AEF3EF65C86}" type="datetimeFigureOut">
              <a:rPr lang="en-US" smtClean="0"/>
              <a:t>6/20/2022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1F0C2-ADA1-43B8-9573-4E34216202E2}" type="slidenum">
              <a:rPr lang="en-US" smtClean="0"/>
              <a:t>‹#›</a:t>
            </a:fld>
            <a:endParaRPr lang="en-US" dirty="0"/>
          </a:p>
        </p:txBody>
      </p:sp>
    </p:spTree>
    <p:extLst>
      <p:ext uri="{BB962C8B-B14F-4D97-AF65-F5344CB8AC3E}">
        <p14:creationId xmlns:p14="http://schemas.microsoft.com/office/powerpoint/2010/main" val="903918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AE499-ECB5-424C-B93F-5AEF3EF65C86}" type="datetimeFigureOut">
              <a:rPr lang="en-US" smtClean="0"/>
              <a:t>6/20/2022</a:t>
            </a:fld>
            <a:endParaRPr lang="en-US"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1F0C2-ADA1-43B8-9573-4E34216202E2}" type="slidenum">
              <a:rPr lang="en-US" smtClean="0"/>
              <a:t>‹#›</a:t>
            </a:fld>
            <a:endParaRPr lang="en-US" dirty="0"/>
          </a:p>
        </p:txBody>
      </p:sp>
      <p:pic>
        <p:nvPicPr>
          <p:cNvPr id="8" name="Picture 7"/>
          <p:cNvPicPr>
            <a:picLocks noChangeAspect="1" noChangeArrowheads="1"/>
          </p:cNvPicPr>
          <p:nvPr userDrawn="1"/>
        </p:nvPicPr>
        <p:blipFill>
          <a:blip r:embed="rId14"/>
          <a:srcRect/>
          <a:stretch>
            <a:fillRect/>
          </a:stretch>
        </p:blipFill>
        <p:spPr bwMode="auto">
          <a:xfrm>
            <a:off x="96723" y="138114"/>
            <a:ext cx="2411978" cy="862013"/>
          </a:xfrm>
          <a:prstGeom prst="rect">
            <a:avLst/>
          </a:prstGeom>
          <a:noFill/>
          <a:ln w="9525">
            <a:noFill/>
            <a:miter lim="800000"/>
            <a:headEnd/>
            <a:tailEnd/>
          </a:ln>
          <a:effectLst/>
        </p:spPr>
      </p:pic>
    </p:spTree>
    <p:extLst>
      <p:ext uri="{BB962C8B-B14F-4D97-AF65-F5344CB8AC3E}">
        <p14:creationId xmlns:p14="http://schemas.microsoft.com/office/powerpoint/2010/main" val="4787737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7661E1-B247-3E45-9545-D9E1DD85030B}"/>
              </a:ext>
            </a:extLst>
          </p:cNvPr>
          <p:cNvSpPr>
            <a:spLocks noGrp="1"/>
          </p:cNvSpPr>
          <p:nvPr>
            <p:ph type="ctrTitle"/>
          </p:nvPr>
        </p:nvSpPr>
        <p:spPr>
          <a:xfrm>
            <a:off x="1689447" y="622300"/>
            <a:ext cx="8597553" cy="4572000"/>
          </a:xfrm>
        </p:spPr>
        <p:txBody>
          <a:bodyPr>
            <a:normAutofit/>
          </a:bodyPr>
          <a:lstStyle/>
          <a:p>
            <a:r>
              <a:rPr lang="en-US" sz="6000" b="1" dirty="0" smtClean="0"/>
              <a:t>LCR Visioning</a:t>
            </a:r>
            <a:br>
              <a:rPr lang="en-US" sz="6000" b="1" dirty="0" smtClean="0"/>
            </a:br>
            <a:r>
              <a:rPr lang="en-US" b="1" dirty="0"/>
              <a:t/>
            </a:r>
            <a:br>
              <a:rPr lang="en-US" b="1" dirty="0"/>
            </a:br>
            <a:r>
              <a:rPr lang="en-US" b="1" dirty="0" smtClean="0"/>
              <a:t>Facilitator Training</a:t>
            </a:r>
            <a:endParaRPr lang="en-US" b="1" dirty="0">
              <a:solidFill>
                <a:srgbClr val="FF0000"/>
              </a:solidFill>
            </a:endParaRPr>
          </a:p>
        </p:txBody>
      </p:sp>
      <p:pic>
        <p:nvPicPr>
          <p:cNvPr id="5" name="Picture 4">
            <a:extLst>
              <a:ext uri="{FF2B5EF4-FFF2-40B4-BE49-F238E27FC236}">
                <a16:creationId xmlns:a16="http://schemas.microsoft.com/office/drawing/2014/main" xmlns=""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spTree>
    <p:extLst>
      <p:ext uri="{BB962C8B-B14F-4D97-AF65-F5344CB8AC3E}">
        <p14:creationId xmlns:p14="http://schemas.microsoft.com/office/powerpoint/2010/main" val="1832354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Agenda</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1295400" y="1589666"/>
            <a:ext cx="9918700" cy="4239634"/>
          </a:xfrm>
        </p:spPr>
        <p:txBody>
          <a:bodyPr>
            <a:normAutofit/>
          </a:bodyPr>
          <a:lstStyle/>
          <a:p>
            <a:r>
              <a:rPr lang="en-US" sz="3400" dirty="0" smtClean="0"/>
              <a:t>Understand what a facilitator’s role is and is not</a:t>
            </a:r>
          </a:p>
          <a:p>
            <a:endParaRPr lang="en-US" sz="3400" dirty="0" smtClean="0"/>
          </a:p>
          <a:p>
            <a:r>
              <a:rPr lang="en-US" sz="3400" dirty="0" smtClean="0"/>
              <a:t>Understand the specific process for </a:t>
            </a:r>
          </a:p>
          <a:p>
            <a:pPr lvl="2"/>
            <a:r>
              <a:rPr lang="en-US" sz="3200" dirty="0" smtClean="0"/>
              <a:t>June 26</a:t>
            </a:r>
            <a:r>
              <a:rPr lang="en-US" sz="3200" baseline="30000" dirty="0" smtClean="0"/>
              <a:t>th</a:t>
            </a:r>
            <a:r>
              <a:rPr lang="en-US" sz="3200" dirty="0" smtClean="0"/>
              <a:t>:  Core Values</a:t>
            </a:r>
          </a:p>
          <a:p>
            <a:pPr lvl="2"/>
            <a:r>
              <a:rPr lang="en-US" sz="3200" dirty="0" smtClean="0"/>
              <a:t>July 24</a:t>
            </a:r>
            <a:r>
              <a:rPr lang="en-US" sz="3200" baseline="30000" dirty="0" smtClean="0"/>
              <a:t>th</a:t>
            </a:r>
            <a:r>
              <a:rPr lang="en-US" sz="3200" dirty="0" smtClean="0"/>
              <a:t>:   Mission Statement (short session later)</a:t>
            </a:r>
          </a:p>
        </p:txBody>
      </p:sp>
    </p:spTree>
    <p:extLst>
      <p:ext uri="{BB962C8B-B14F-4D97-AF65-F5344CB8AC3E}">
        <p14:creationId xmlns:p14="http://schemas.microsoft.com/office/powerpoint/2010/main" val="884144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Facilitator’s role</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419100" y="1054101"/>
            <a:ext cx="11557000" cy="5689600"/>
          </a:xfrm>
        </p:spPr>
        <p:txBody>
          <a:bodyPr>
            <a:normAutofit fontScale="85000" lnSpcReduction="10000"/>
          </a:bodyPr>
          <a:lstStyle/>
          <a:p>
            <a:r>
              <a:rPr lang="en-US" sz="3400" dirty="0" smtClean="0"/>
              <a:t>Guide the group through an </a:t>
            </a:r>
            <a:r>
              <a:rPr lang="en-US" sz="3400" b="1" dirty="0" smtClean="0"/>
              <a:t>efficient process</a:t>
            </a:r>
            <a:r>
              <a:rPr lang="en-US" sz="3400" dirty="0" smtClean="0"/>
              <a:t> resulting is a </a:t>
            </a:r>
            <a:r>
              <a:rPr lang="en-US" sz="3400" b="1" dirty="0" smtClean="0"/>
              <a:t>meaningful outcome </a:t>
            </a:r>
            <a:r>
              <a:rPr lang="en-US" sz="3400" dirty="0" smtClean="0"/>
              <a:t>in the </a:t>
            </a:r>
            <a:r>
              <a:rPr lang="en-US" sz="3400" b="1" dirty="0" smtClean="0"/>
              <a:t>desired </a:t>
            </a:r>
            <a:r>
              <a:rPr lang="en-US" sz="3400" b="1" dirty="0" smtClean="0"/>
              <a:t>timeframe</a:t>
            </a:r>
            <a:r>
              <a:rPr lang="en-US" sz="3400" dirty="0" smtClean="0"/>
              <a:t>.</a:t>
            </a:r>
            <a:endParaRPr lang="en-US" sz="3400" dirty="0" smtClean="0"/>
          </a:p>
          <a:p>
            <a:endParaRPr lang="en-US" sz="100" dirty="0"/>
          </a:p>
          <a:p>
            <a:pPr lvl="1"/>
            <a:r>
              <a:rPr lang="en-US" sz="3400" dirty="0" smtClean="0"/>
              <a:t>Our desired outcomes:</a:t>
            </a:r>
          </a:p>
          <a:p>
            <a:pPr marL="1371600" lvl="2" indent="-514350">
              <a:buAutoNum type="arabicParenR"/>
            </a:pPr>
            <a:r>
              <a:rPr lang="en-US" sz="3400" dirty="0" smtClean="0"/>
              <a:t>Get ideas and thoughts from all the congregation</a:t>
            </a:r>
          </a:p>
          <a:p>
            <a:pPr marL="1371600" lvl="2" indent="-514350">
              <a:buAutoNum type="arabicParenR"/>
            </a:pPr>
            <a:r>
              <a:rPr lang="en-US" sz="3400" dirty="0" smtClean="0"/>
              <a:t>Get the “buy-in” and ownership of the outcomes, commitment</a:t>
            </a:r>
          </a:p>
          <a:p>
            <a:pPr marL="0" indent="0">
              <a:buNone/>
            </a:pPr>
            <a:endParaRPr lang="en-US" sz="3400" dirty="0"/>
          </a:p>
          <a:p>
            <a:r>
              <a:rPr lang="en-US" sz="3400" b="1" dirty="0" smtClean="0"/>
              <a:t>Remain neutral</a:t>
            </a:r>
            <a:r>
              <a:rPr lang="en-US" sz="3400" dirty="0" smtClean="0"/>
              <a:t>: </a:t>
            </a:r>
          </a:p>
          <a:p>
            <a:pPr lvl="1"/>
            <a:r>
              <a:rPr lang="en-US" sz="3400" dirty="0"/>
              <a:t>Do not influence or lead group to a certain outcome</a:t>
            </a:r>
          </a:p>
          <a:p>
            <a:pPr lvl="1"/>
            <a:r>
              <a:rPr lang="en-US" sz="3400" dirty="0"/>
              <a:t>Put aside your own views</a:t>
            </a:r>
          </a:p>
          <a:p>
            <a:pPr lvl="1"/>
            <a:r>
              <a:rPr lang="en-US" sz="3400" dirty="0"/>
              <a:t>Remain positive and neutral in all your </a:t>
            </a:r>
            <a:r>
              <a:rPr lang="en-US" sz="3400" dirty="0" smtClean="0"/>
              <a:t>responses</a:t>
            </a:r>
          </a:p>
          <a:p>
            <a:pPr lvl="1"/>
            <a:r>
              <a:rPr lang="en-US" sz="3400" dirty="0"/>
              <a:t>Open discussion will lead to consensus, “buy in”, and ownership of the outcomes and commitment to the </a:t>
            </a:r>
            <a:r>
              <a:rPr lang="en-US" sz="3400" dirty="0" smtClean="0"/>
              <a:t>direction.</a:t>
            </a:r>
            <a:endParaRPr lang="en-US" sz="3400" dirty="0"/>
          </a:p>
        </p:txBody>
      </p:sp>
    </p:spTree>
    <p:extLst>
      <p:ext uri="{BB962C8B-B14F-4D97-AF65-F5344CB8AC3E}">
        <p14:creationId xmlns:p14="http://schemas.microsoft.com/office/powerpoint/2010/main" val="2722668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Facilitator’s role (continued)</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609600" y="1183266"/>
            <a:ext cx="11226800" cy="5164526"/>
          </a:xfrm>
        </p:spPr>
        <p:txBody>
          <a:bodyPr>
            <a:normAutofit fontScale="92500" lnSpcReduction="20000"/>
          </a:bodyPr>
          <a:lstStyle/>
          <a:p>
            <a:r>
              <a:rPr lang="en-US" dirty="0" smtClean="0"/>
              <a:t>Encourage participation:</a:t>
            </a:r>
          </a:p>
          <a:p>
            <a:pPr lvl="1"/>
            <a:r>
              <a:rPr lang="en-US" dirty="0" smtClean="0"/>
              <a:t>There are NO bad thoughts or ideas.  </a:t>
            </a:r>
            <a:r>
              <a:rPr lang="en-US" dirty="0"/>
              <a:t>All are valued and </a:t>
            </a:r>
            <a:r>
              <a:rPr lang="en-US" dirty="0" smtClean="0"/>
              <a:t>are needed </a:t>
            </a:r>
            <a:r>
              <a:rPr lang="en-US" dirty="0"/>
              <a:t>to reach a good outcome.  </a:t>
            </a:r>
            <a:endParaRPr lang="en-US" dirty="0" smtClean="0"/>
          </a:p>
          <a:p>
            <a:pPr lvl="1"/>
            <a:r>
              <a:rPr lang="en-US" dirty="0"/>
              <a:t>Make sure everyone has participated.  May need to ask probing questions to those not participating</a:t>
            </a:r>
            <a:r>
              <a:rPr lang="en-US" dirty="0" smtClean="0"/>
              <a:t>.</a:t>
            </a:r>
            <a:endParaRPr lang="en-US" dirty="0"/>
          </a:p>
          <a:p>
            <a:endParaRPr lang="en-US" dirty="0" smtClean="0"/>
          </a:p>
          <a:p>
            <a:r>
              <a:rPr lang="en-US" dirty="0" smtClean="0"/>
              <a:t>Ensure clear understanding:</a:t>
            </a:r>
          </a:p>
          <a:p>
            <a:pPr lvl="1"/>
            <a:r>
              <a:rPr lang="en-US" dirty="0"/>
              <a:t>Actively listen to what each participant is saying.</a:t>
            </a:r>
            <a:endParaRPr lang="en-US" sz="3000" dirty="0" smtClean="0"/>
          </a:p>
          <a:p>
            <a:pPr lvl="1"/>
            <a:r>
              <a:rPr lang="en-US" sz="3000" dirty="0" smtClean="0"/>
              <a:t>Repeat some comments in a slightly different way to ensure understanding</a:t>
            </a:r>
          </a:p>
          <a:p>
            <a:pPr lvl="1"/>
            <a:r>
              <a:rPr lang="en-US" sz="3000" dirty="0"/>
              <a:t>Ask clarifying questions to ensure everyone understands what is being said.  Watch body language!</a:t>
            </a:r>
          </a:p>
          <a:p>
            <a:pPr lvl="1"/>
            <a:r>
              <a:rPr lang="en-US" sz="3000" dirty="0" smtClean="0"/>
              <a:t>Document key comments and thoughts.</a:t>
            </a:r>
          </a:p>
          <a:p>
            <a:endParaRPr lang="en-US" sz="3400" dirty="0" smtClean="0"/>
          </a:p>
        </p:txBody>
      </p:sp>
    </p:spTree>
    <p:extLst>
      <p:ext uri="{BB962C8B-B14F-4D97-AF65-F5344CB8AC3E}">
        <p14:creationId xmlns:p14="http://schemas.microsoft.com/office/powerpoint/2010/main" val="2921268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A Facilitator is NOT….</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1193800" y="1183266"/>
            <a:ext cx="10160000" cy="5164526"/>
          </a:xfrm>
        </p:spPr>
        <p:txBody>
          <a:bodyPr>
            <a:normAutofit/>
          </a:bodyPr>
          <a:lstStyle/>
          <a:p>
            <a:r>
              <a:rPr lang="en-US" sz="3400" dirty="0"/>
              <a:t>a </a:t>
            </a:r>
            <a:r>
              <a:rPr lang="en-US" sz="3400" dirty="0" smtClean="0"/>
              <a:t>teacher</a:t>
            </a:r>
          </a:p>
          <a:p>
            <a:r>
              <a:rPr lang="en-US" sz="3400" dirty="0"/>
              <a:t>a</a:t>
            </a:r>
            <a:r>
              <a:rPr lang="en-US" sz="3400" dirty="0" smtClean="0"/>
              <a:t> presenter</a:t>
            </a:r>
          </a:p>
          <a:p>
            <a:r>
              <a:rPr lang="en-US" sz="3400" dirty="0" smtClean="0"/>
              <a:t>a lecturer</a:t>
            </a:r>
            <a:endParaRPr lang="en-US" sz="3400" dirty="0"/>
          </a:p>
          <a:p>
            <a:r>
              <a:rPr lang="en-US" sz="3400" dirty="0" smtClean="0"/>
              <a:t>Do not influence or lead group to a certain outcome</a:t>
            </a:r>
          </a:p>
          <a:p>
            <a:r>
              <a:rPr lang="en-US" sz="3400" dirty="0" smtClean="0"/>
              <a:t>Do not solve the objective for the team</a:t>
            </a:r>
            <a:endParaRPr lang="en-US" sz="3400" dirty="0"/>
          </a:p>
        </p:txBody>
      </p:sp>
    </p:spTree>
    <p:extLst>
      <p:ext uri="{BB962C8B-B14F-4D97-AF65-F5344CB8AC3E}">
        <p14:creationId xmlns:p14="http://schemas.microsoft.com/office/powerpoint/2010/main" val="345086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Common Challenges</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698500" y="1183266"/>
            <a:ext cx="11074400" cy="5164526"/>
          </a:xfrm>
        </p:spPr>
        <p:txBody>
          <a:bodyPr>
            <a:normAutofit fontScale="92500" lnSpcReduction="10000"/>
          </a:bodyPr>
          <a:lstStyle/>
          <a:p>
            <a:r>
              <a:rPr lang="en-US" sz="3400" dirty="0" smtClean="0"/>
              <a:t>Stay on topic.  </a:t>
            </a:r>
          </a:p>
          <a:p>
            <a:pPr lvl="1"/>
            <a:r>
              <a:rPr lang="en-US" sz="3000" dirty="0" smtClean="0"/>
              <a:t>Politely guide the group to stay on topic.  “That is a great </a:t>
            </a:r>
            <a:r>
              <a:rPr lang="en-US" sz="3000" dirty="0" smtClean="0"/>
              <a:t>idea </a:t>
            </a:r>
            <a:r>
              <a:rPr lang="en-US" sz="3000" dirty="0" smtClean="0"/>
              <a:t>but for today we are focused on Core </a:t>
            </a:r>
            <a:r>
              <a:rPr lang="en-US" sz="3000" dirty="0" smtClean="0"/>
              <a:t>Values, so I’ll add that to the </a:t>
            </a:r>
            <a:r>
              <a:rPr lang="en-US" sz="3000" b="1" dirty="0" smtClean="0"/>
              <a:t>Parking Lot”</a:t>
            </a:r>
            <a:endParaRPr lang="en-US" sz="3000" b="1" dirty="0" smtClean="0"/>
          </a:p>
          <a:p>
            <a:pPr lvl="1"/>
            <a:r>
              <a:rPr lang="en-US" sz="3000" dirty="0" smtClean="0"/>
              <a:t>Discourage “side” conversations.  Keep the group focused and working together.</a:t>
            </a:r>
          </a:p>
          <a:p>
            <a:r>
              <a:rPr lang="en-US" sz="3400" dirty="0" smtClean="0"/>
              <a:t>Watch your time!   </a:t>
            </a:r>
            <a:r>
              <a:rPr lang="en-US" sz="3400" b="1" dirty="0" smtClean="0"/>
              <a:t>Have 30 minutes!</a:t>
            </a:r>
          </a:p>
          <a:p>
            <a:pPr lvl="1"/>
            <a:r>
              <a:rPr lang="en-US" sz="3000" dirty="0" smtClean="0"/>
              <a:t>Suggestion:  Use phone for 10/10/5 minute warnings</a:t>
            </a:r>
          </a:p>
          <a:p>
            <a:pPr lvl="1"/>
            <a:r>
              <a:rPr lang="en-US" sz="3000" dirty="0" smtClean="0"/>
              <a:t>May need to interrupt a “long story” to stay on time.</a:t>
            </a:r>
          </a:p>
          <a:p>
            <a:r>
              <a:rPr lang="en-US" sz="3400" dirty="0" smtClean="0"/>
              <a:t>Resolve conflicts…..”help me understand”, find commonalities in different thoughts, try to get to a common, middle ground.</a:t>
            </a:r>
            <a:endParaRPr lang="en-US" sz="3400" dirty="0"/>
          </a:p>
          <a:p>
            <a:endParaRPr lang="en-US" sz="3000" dirty="0" smtClean="0"/>
          </a:p>
        </p:txBody>
      </p:sp>
    </p:spTree>
    <p:extLst>
      <p:ext uri="{BB962C8B-B14F-4D97-AF65-F5344CB8AC3E}">
        <p14:creationId xmlns:p14="http://schemas.microsoft.com/office/powerpoint/2010/main" val="23916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Facilitation Day Logistics</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3035300" y="1183266"/>
            <a:ext cx="8877300" cy="5164526"/>
          </a:xfrm>
        </p:spPr>
        <p:txBody>
          <a:bodyPr>
            <a:normAutofit fontScale="85000" lnSpcReduction="20000"/>
          </a:bodyPr>
          <a:lstStyle/>
          <a:p>
            <a:r>
              <a:rPr lang="en-US" sz="3400" dirty="0" smtClean="0"/>
              <a:t>Small groups (approx. 10 per group)</a:t>
            </a:r>
          </a:p>
          <a:p>
            <a:r>
              <a:rPr lang="en-US" sz="3400" dirty="0" smtClean="0"/>
              <a:t>Location for each group</a:t>
            </a:r>
          </a:p>
          <a:p>
            <a:r>
              <a:rPr lang="en-US" sz="3400" dirty="0" smtClean="0"/>
              <a:t>Materials:  </a:t>
            </a:r>
          </a:p>
          <a:p>
            <a:pPr lvl="1"/>
            <a:r>
              <a:rPr lang="en-US" sz="3000" dirty="0" smtClean="0"/>
              <a:t>Paper handouts (no slides presentation except the on-line group)</a:t>
            </a:r>
          </a:p>
          <a:p>
            <a:pPr lvl="1"/>
            <a:r>
              <a:rPr lang="en-US" sz="3000" dirty="0" smtClean="0"/>
              <a:t>Flip chart for notes, Markers, etc.</a:t>
            </a:r>
          </a:p>
          <a:p>
            <a:r>
              <a:rPr lang="en-US" sz="4000" b="1" dirty="0" smtClean="0"/>
              <a:t>Please ARRIVE by 9:15 am </a:t>
            </a:r>
            <a:r>
              <a:rPr lang="en-US" sz="4000" b="1" dirty="0"/>
              <a:t>o</a:t>
            </a:r>
            <a:r>
              <a:rPr lang="en-US" sz="4000" b="1" dirty="0" smtClean="0"/>
              <a:t>n June 26</a:t>
            </a:r>
            <a:r>
              <a:rPr lang="en-US" sz="4000" b="1" baseline="30000" dirty="0" smtClean="0"/>
              <a:t>th</a:t>
            </a:r>
            <a:r>
              <a:rPr lang="en-US" sz="4000" b="1" dirty="0" smtClean="0"/>
              <a:t>!</a:t>
            </a:r>
          </a:p>
          <a:p>
            <a:r>
              <a:rPr lang="en-US" sz="4000" dirty="0"/>
              <a:t>Be the first in the narthex </a:t>
            </a:r>
            <a:r>
              <a:rPr lang="en-US" sz="4000" dirty="0" smtClean="0"/>
              <a:t>after the short service so that you can </a:t>
            </a:r>
            <a:r>
              <a:rPr lang="en-US" sz="4000" dirty="0"/>
              <a:t>gather and direct your groups to the room</a:t>
            </a:r>
            <a:r>
              <a:rPr lang="en-US" sz="4000" dirty="0" smtClean="0"/>
              <a:t>.</a:t>
            </a:r>
          </a:p>
          <a:p>
            <a:r>
              <a:rPr lang="en-US" sz="4000" b="1" dirty="0"/>
              <a:t>Run the event and document the outcomes</a:t>
            </a:r>
          </a:p>
          <a:p>
            <a:endParaRPr lang="en-US" sz="4000" b="1" dirty="0"/>
          </a:p>
          <a:p>
            <a:endParaRPr lang="en-US" sz="3000" dirty="0" smtClean="0"/>
          </a:p>
          <a:p>
            <a:endParaRPr lang="en-US" sz="3400" dirty="0" smtClean="0"/>
          </a:p>
          <a:p>
            <a:pPr lvl="2"/>
            <a:endParaRPr lang="en-US" dirty="0"/>
          </a:p>
        </p:txBody>
      </p:sp>
      <p:sp>
        <p:nvSpPr>
          <p:cNvPr id="4" name="TextBox 3"/>
          <p:cNvSpPr txBox="1"/>
          <p:nvPr/>
        </p:nvSpPr>
        <p:spPr>
          <a:xfrm>
            <a:off x="342900" y="2140735"/>
            <a:ext cx="2006600" cy="707886"/>
          </a:xfrm>
          <a:prstGeom prst="rect">
            <a:avLst/>
          </a:prstGeom>
          <a:noFill/>
        </p:spPr>
        <p:txBody>
          <a:bodyPr wrap="square" rtlCol="0">
            <a:spAutoFit/>
          </a:bodyPr>
          <a:lstStyle/>
          <a:p>
            <a:r>
              <a:rPr lang="en-US" sz="4000" b="1" dirty="0" smtClean="0">
                <a:solidFill>
                  <a:srgbClr val="7CBF33"/>
                </a:solidFill>
                <a:latin typeface="Lucida Sans" pitchFamily="34" charset="0"/>
              </a:rPr>
              <a:t>Connie</a:t>
            </a:r>
            <a:endParaRPr lang="en-US" sz="4000" b="1" dirty="0">
              <a:solidFill>
                <a:srgbClr val="7CBF33"/>
              </a:solidFill>
              <a:latin typeface="Lucida Sans" pitchFamily="34" charset="0"/>
            </a:endParaRPr>
          </a:p>
        </p:txBody>
      </p:sp>
      <p:sp>
        <p:nvSpPr>
          <p:cNvPr id="6" name="Left Brace 5"/>
          <p:cNvSpPr/>
          <p:nvPr/>
        </p:nvSpPr>
        <p:spPr>
          <a:xfrm>
            <a:off x="2349500" y="1183265"/>
            <a:ext cx="939800" cy="2728335"/>
          </a:xfrm>
          <a:prstGeom prst="leftBrace">
            <a:avLst/>
          </a:prstGeom>
          <a:ln w="34925">
            <a:solidFill>
              <a:srgbClr val="7CBF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558800" y="4578077"/>
            <a:ext cx="1701800" cy="707886"/>
          </a:xfrm>
          <a:prstGeom prst="rect">
            <a:avLst/>
          </a:prstGeom>
          <a:noFill/>
        </p:spPr>
        <p:txBody>
          <a:bodyPr wrap="square" rtlCol="0">
            <a:spAutoFit/>
          </a:bodyPr>
          <a:lstStyle/>
          <a:p>
            <a:pPr algn="ctr"/>
            <a:r>
              <a:rPr lang="en-US" sz="4000" b="1" dirty="0" smtClean="0">
                <a:solidFill>
                  <a:srgbClr val="FF5050"/>
                </a:solidFill>
                <a:latin typeface="Lucida Sans" pitchFamily="34" charset="0"/>
              </a:rPr>
              <a:t>YOU!</a:t>
            </a:r>
            <a:endParaRPr lang="en-US" sz="4000" b="1" dirty="0">
              <a:solidFill>
                <a:srgbClr val="FF5050"/>
              </a:solidFill>
              <a:latin typeface="Lucida Sans" pitchFamily="34" charset="0"/>
            </a:endParaRPr>
          </a:p>
        </p:txBody>
      </p:sp>
      <p:sp>
        <p:nvSpPr>
          <p:cNvPr id="8" name="Left Brace 7"/>
          <p:cNvSpPr/>
          <p:nvPr/>
        </p:nvSpPr>
        <p:spPr>
          <a:xfrm>
            <a:off x="2260600" y="4000500"/>
            <a:ext cx="939799" cy="2120901"/>
          </a:xfrm>
          <a:prstGeom prst="leftBrace">
            <a:avLst/>
          </a:pr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758614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DEE80-FB14-3242-A8DE-0BA497D4C2F5}"/>
              </a:ext>
            </a:extLst>
          </p:cNvPr>
          <p:cNvSpPr>
            <a:spLocks noGrp="1"/>
          </p:cNvSpPr>
          <p:nvPr>
            <p:ph type="title"/>
          </p:nvPr>
        </p:nvSpPr>
        <p:spPr>
          <a:xfrm>
            <a:off x="609600" y="40265"/>
            <a:ext cx="10972800" cy="1143000"/>
          </a:xfrm>
        </p:spPr>
        <p:txBody>
          <a:bodyPr>
            <a:normAutofit/>
          </a:bodyPr>
          <a:lstStyle/>
          <a:p>
            <a:r>
              <a:rPr lang="en-US" b="1" dirty="0" smtClean="0"/>
              <a:t>Session </a:t>
            </a:r>
            <a:r>
              <a:rPr lang="en-US" b="1" dirty="0" smtClean="0"/>
              <a:t>reminders…</a:t>
            </a:r>
            <a:endParaRPr lang="en-US" b="1" dirty="0"/>
          </a:p>
        </p:txBody>
      </p:sp>
      <p:sp>
        <p:nvSpPr>
          <p:cNvPr id="3" name="Content Placeholder 2">
            <a:extLst>
              <a:ext uri="{FF2B5EF4-FFF2-40B4-BE49-F238E27FC236}">
                <a16:creationId xmlns:a16="http://schemas.microsoft.com/office/drawing/2014/main" xmlns="" id="{29F7F2DB-E988-384E-B566-6158EBF8EB67}"/>
              </a:ext>
            </a:extLst>
          </p:cNvPr>
          <p:cNvSpPr>
            <a:spLocks noGrp="1"/>
          </p:cNvSpPr>
          <p:nvPr>
            <p:ph idx="1"/>
          </p:nvPr>
        </p:nvSpPr>
        <p:spPr>
          <a:xfrm>
            <a:off x="355600" y="1054100"/>
            <a:ext cx="11366500" cy="5334000"/>
          </a:xfrm>
        </p:spPr>
        <p:txBody>
          <a:bodyPr>
            <a:normAutofit fontScale="92500"/>
          </a:bodyPr>
          <a:lstStyle/>
          <a:p>
            <a:r>
              <a:rPr lang="en-US" sz="3400" b="1" dirty="0" smtClean="0"/>
              <a:t>Introductions:</a:t>
            </a:r>
            <a:r>
              <a:rPr lang="en-US" sz="3400" dirty="0" smtClean="0"/>
              <a:t>  ensure everyone knows each other.  Have them s</a:t>
            </a:r>
            <a:r>
              <a:rPr lang="en-US" sz="3000" dirty="0" smtClean="0"/>
              <a:t>ay their name and </a:t>
            </a:r>
            <a:r>
              <a:rPr lang="en-US" sz="3000" b="1" dirty="0" smtClean="0"/>
              <a:t>document all the attendee names</a:t>
            </a:r>
            <a:r>
              <a:rPr lang="en-US" sz="3000" dirty="0" smtClean="0"/>
              <a:t>.</a:t>
            </a:r>
          </a:p>
          <a:p>
            <a:r>
              <a:rPr lang="en-US" sz="3400" dirty="0" smtClean="0"/>
              <a:t>As the group is </a:t>
            </a:r>
            <a:r>
              <a:rPr lang="en-US" sz="3400" dirty="0"/>
              <a:t>brainstorming </a:t>
            </a:r>
            <a:r>
              <a:rPr lang="en-US" sz="3400" dirty="0" smtClean="0"/>
              <a:t>ideas</a:t>
            </a:r>
            <a:r>
              <a:rPr lang="en-US" sz="3400" dirty="0"/>
              <a:t>, </a:t>
            </a:r>
            <a:r>
              <a:rPr lang="en-US" sz="3400" b="1" dirty="0"/>
              <a:t>write </a:t>
            </a:r>
            <a:r>
              <a:rPr lang="en-US" sz="3400" b="1" dirty="0" smtClean="0"/>
              <a:t>down </a:t>
            </a:r>
            <a:r>
              <a:rPr lang="en-US" sz="3400" b="1" dirty="0"/>
              <a:t>all </a:t>
            </a:r>
            <a:r>
              <a:rPr lang="en-US" sz="3400" b="1" dirty="0" smtClean="0"/>
              <a:t>concepts</a:t>
            </a:r>
            <a:r>
              <a:rPr lang="en-US" sz="3400" dirty="0" smtClean="0"/>
              <a:t>.</a:t>
            </a:r>
            <a:endParaRPr lang="en-US" sz="3400" dirty="0" smtClean="0"/>
          </a:p>
          <a:p>
            <a:r>
              <a:rPr lang="en-US" sz="3400" dirty="0"/>
              <a:t>H</a:t>
            </a:r>
            <a:r>
              <a:rPr lang="en-US" sz="3400" dirty="0" smtClean="0"/>
              <a:t>ave the group </a:t>
            </a:r>
            <a:r>
              <a:rPr lang="en-US" sz="3400" b="1" dirty="0" smtClean="0"/>
              <a:t>star or rank</a:t>
            </a:r>
            <a:r>
              <a:rPr lang="en-US" sz="3400" dirty="0" smtClean="0"/>
              <a:t> the top 3-4 core values (or wording for the mission statement).</a:t>
            </a:r>
          </a:p>
          <a:p>
            <a:r>
              <a:rPr lang="en-US" sz="3400" dirty="0" smtClean="0"/>
              <a:t>Document any </a:t>
            </a:r>
            <a:r>
              <a:rPr lang="en-US" sz="3400" b="1" dirty="0" smtClean="0"/>
              <a:t>questions</a:t>
            </a:r>
            <a:r>
              <a:rPr lang="en-US" sz="3400" dirty="0" smtClean="0"/>
              <a:t> that come up that you can not answer.  </a:t>
            </a:r>
          </a:p>
          <a:p>
            <a:r>
              <a:rPr lang="en-US" sz="3400" dirty="0" smtClean="0"/>
              <a:t>Put items in the </a:t>
            </a:r>
            <a:r>
              <a:rPr lang="en-US" sz="3400" b="1" dirty="0" smtClean="0"/>
              <a:t>“parking lot” </a:t>
            </a:r>
            <a:r>
              <a:rPr lang="en-US" sz="3400" dirty="0" smtClean="0"/>
              <a:t>that are good thoughts but not off topic to the session.</a:t>
            </a:r>
          </a:p>
          <a:p>
            <a:r>
              <a:rPr lang="en-US" sz="3400" dirty="0" smtClean="0"/>
              <a:t>Close the session by ensuring the group is </a:t>
            </a:r>
            <a:r>
              <a:rPr lang="en-US" sz="3400" b="1" dirty="0" smtClean="0"/>
              <a:t>aligned</a:t>
            </a:r>
            <a:r>
              <a:rPr lang="en-US" sz="3400" dirty="0" smtClean="0"/>
              <a:t> on </a:t>
            </a:r>
            <a:r>
              <a:rPr lang="en-US" sz="3400" dirty="0" smtClean="0"/>
              <a:t>the groups recommended </a:t>
            </a:r>
            <a:r>
              <a:rPr lang="en-US" sz="3400" dirty="0" smtClean="0"/>
              <a:t>outcomes and </a:t>
            </a:r>
            <a:r>
              <a:rPr lang="en-US" sz="3400" b="1" dirty="0" smtClean="0"/>
              <a:t>thank everyone </a:t>
            </a:r>
            <a:r>
              <a:rPr lang="en-US" sz="3400" dirty="0" smtClean="0"/>
              <a:t>for participation</a:t>
            </a:r>
          </a:p>
          <a:p>
            <a:endParaRPr lang="en-US" dirty="0"/>
          </a:p>
        </p:txBody>
      </p:sp>
    </p:spTree>
    <p:extLst>
      <p:ext uri="{BB962C8B-B14F-4D97-AF65-F5344CB8AC3E}">
        <p14:creationId xmlns:p14="http://schemas.microsoft.com/office/powerpoint/2010/main" val="1378770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7661E1-B247-3E45-9545-D9E1DD85030B}"/>
              </a:ext>
            </a:extLst>
          </p:cNvPr>
          <p:cNvSpPr>
            <a:spLocks noGrp="1"/>
          </p:cNvSpPr>
          <p:nvPr>
            <p:ph type="ctrTitle"/>
          </p:nvPr>
        </p:nvSpPr>
        <p:spPr>
          <a:xfrm>
            <a:off x="1689447" y="622300"/>
            <a:ext cx="8597553" cy="4572000"/>
          </a:xfrm>
        </p:spPr>
        <p:txBody>
          <a:bodyPr>
            <a:normAutofit/>
          </a:bodyPr>
          <a:lstStyle/>
          <a:p>
            <a:r>
              <a:rPr lang="en-US" sz="6000" b="1" dirty="0" smtClean="0"/>
              <a:t>LCR Visioning</a:t>
            </a:r>
            <a:br>
              <a:rPr lang="en-US" sz="6000" b="1" dirty="0" smtClean="0"/>
            </a:br>
            <a:r>
              <a:rPr lang="en-US" b="1" dirty="0"/>
              <a:t/>
            </a:r>
            <a:br>
              <a:rPr lang="en-US" b="1" dirty="0"/>
            </a:br>
            <a:r>
              <a:rPr lang="en-US" b="1" dirty="0" smtClean="0"/>
              <a:t>Core Values</a:t>
            </a:r>
            <a:endParaRPr lang="en-US" b="1" dirty="0">
              <a:solidFill>
                <a:srgbClr val="FF0000"/>
              </a:solidFill>
            </a:endParaRPr>
          </a:p>
        </p:txBody>
      </p:sp>
      <p:pic>
        <p:nvPicPr>
          <p:cNvPr id="5" name="Picture 4">
            <a:extLst>
              <a:ext uri="{FF2B5EF4-FFF2-40B4-BE49-F238E27FC236}">
                <a16:creationId xmlns:a16="http://schemas.microsoft.com/office/drawing/2014/main" xmlns=""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pic>
        <p:nvPicPr>
          <p:cNvPr id="6"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4"/>
          <a:stretch>
            <a:fillRect/>
          </a:stretch>
        </p:blipFill>
        <p:spPr>
          <a:xfrm>
            <a:off x="10715206" y="79371"/>
            <a:ext cx="1357322" cy="1085858"/>
          </a:xfrm>
          <a:prstGeom prst="rect">
            <a:avLst/>
          </a:prstGeom>
          <a:noFill/>
        </p:spPr>
      </p:pic>
    </p:spTree>
    <p:extLst>
      <p:ext uri="{BB962C8B-B14F-4D97-AF65-F5344CB8AC3E}">
        <p14:creationId xmlns:p14="http://schemas.microsoft.com/office/powerpoint/2010/main" val="106299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30018"/>
            <a:ext cx="10972800" cy="1143000"/>
          </a:xfrm>
        </p:spPr>
        <p:txBody>
          <a:bodyPr>
            <a:normAutofit/>
          </a:bodyPr>
          <a:lstStyle/>
          <a:p>
            <a:r>
              <a:rPr lang="en-US" b="1" dirty="0" smtClean="0"/>
              <a:t>Core Values</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73018"/>
            <a:ext cx="10972800" cy="5174774"/>
          </a:xfrm>
        </p:spPr>
        <p:txBody>
          <a:bodyPr>
            <a:normAutofit fontScale="77500" lnSpcReduction="20000"/>
          </a:bodyPr>
          <a:lstStyle/>
          <a:p>
            <a:pPr marL="0" indent="0">
              <a:buNone/>
            </a:pPr>
            <a:r>
              <a:rPr lang="en-US" sz="3400" b="1" dirty="0" smtClean="0"/>
              <a:t>  What are core values?  </a:t>
            </a:r>
          </a:p>
          <a:p>
            <a:pPr marL="457200" indent="-228600"/>
            <a:r>
              <a:rPr lang="en-US" sz="3500" dirty="0" smtClean="0"/>
              <a:t>Our essence; our identity.  </a:t>
            </a:r>
          </a:p>
          <a:p>
            <a:pPr marL="457200" indent="-228600"/>
            <a:r>
              <a:rPr lang="en-US" sz="3500" dirty="0" smtClean="0"/>
              <a:t>Anything that you value when taking action or making a decision</a:t>
            </a:r>
          </a:p>
          <a:p>
            <a:pPr marL="457200" indent="-228600"/>
            <a:r>
              <a:rPr lang="en-US" sz="3500" dirty="0" smtClean="0"/>
              <a:t>Driving questions to define core values:</a:t>
            </a:r>
          </a:p>
          <a:p>
            <a:pPr marL="857250" lvl="1" indent="-228600"/>
            <a:r>
              <a:rPr lang="en-US" sz="3100" dirty="0" smtClean="0"/>
              <a:t>What makes our church different from other churches, in a positive way?  </a:t>
            </a:r>
          </a:p>
          <a:p>
            <a:pPr marL="857250" lvl="1" indent="-228600"/>
            <a:r>
              <a:rPr lang="en-US" sz="3100" dirty="0" smtClean="0"/>
              <a:t>Which decisions, past or present, have defined us in a positive way?</a:t>
            </a:r>
          </a:p>
          <a:p>
            <a:pPr marL="457200" indent="-228600"/>
            <a:r>
              <a:rPr lang="en-US" sz="3500" dirty="0" smtClean="0"/>
              <a:t>Core </a:t>
            </a:r>
            <a:r>
              <a:rPr lang="en-US" sz="3500" dirty="0"/>
              <a:t>values are </a:t>
            </a:r>
            <a:r>
              <a:rPr lang="en-US" sz="3500" i="1" u="sng" dirty="0"/>
              <a:t>not</a:t>
            </a:r>
            <a:r>
              <a:rPr lang="en-US" sz="3500" dirty="0"/>
              <a:t> the same as our </a:t>
            </a:r>
            <a:r>
              <a:rPr lang="en-US" sz="3500" dirty="0" smtClean="0"/>
              <a:t>beliefs </a:t>
            </a:r>
            <a:r>
              <a:rPr lang="en-US" sz="3500" dirty="0"/>
              <a:t>or our </a:t>
            </a:r>
            <a:r>
              <a:rPr lang="en-US" sz="3500" dirty="0" smtClean="0"/>
              <a:t>aspirations.</a:t>
            </a:r>
          </a:p>
          <a:p>
            <a:pPr marL="457200" indent="-228600"/>
            <a:r>
              <a:rPr lang="en-US" sz="3500" dirty="0" smtClean="0"/>
              <a:t>Core values focus on our identity today and are the </a:t>
            </a:r>
            <a:r>
              <a:rPr lang="en-US" sz="3500" b="1" dirty="0" smtClean="0"/>
              <a:t>corner stones for our vision for tomorrow.</a:t>
            </a:r>
            <a:endParaRPr lang="en-US" sz="3500" b="1" dirty="0"/>
          </a:p>
          <a:p>
            <a:pPr marL="457200" indent="-228600"/>
            <a:endParaRPr lang="en-US" sz="1300" dirty="0" smtClean="0"/>
          </a:p>
          <a:p>
            <a:pPr marL="228600" indent="0">
              <a:buNone/>
            </a:pPr>
            <a:endParaRPr lang="en-US" sz="1400" dirty="0"/>
          </a:p>
          <a:p>
            <a:pPr marL="228600" indent="0">
              <a:buNone/>
            </a:pPr>
            <a:r>
              <a:rPr lang="en-US" sz="3400" b="1" dirty="0" smtClean="0"/>
              <a:t>TASK:</a:t>
            </a:r>
          </a:p>
          <a:p>
            <a:pPr marL="685800" indent="-457200">
              <a:buFont typeface="Wingdings" pitchFamily="2" charset="2"/>
              <a:buChar char="Ø"/>
            </a:pPr>
            <a:r>
              <a:rPr lang="en-US" sz="3400" dirty="0" smtClean="0"/>
              <a:t>List ALL ideas</a:t>
            </a:r>
          </a:p>
          <a:p>
            <a:pPr marL="685800" indent="-457200">
              <a:buFont typeface="Wingdings" pitchFamily="2" charset="2"/>
              <a:buChar char="Ø"/>
            </a:pPr>
            <a:r>
              <a:rPr lang="en-US" sz="3400" dirty="0" smtClean="0"/>
              <a:t>Star or rank the top 3-4 core values from this group. </a:t>
            </a:r>
            <a:endParaRPr lang="en-US" dirty="0"/>
          </a:p>
        </p:txBody>
      </p:sp>
      <p:pic>
        <p:nvPicPr>
          <p:cNvPr id="9" name="Picture 8">
            <a:extLst>
              <a:ext uri="{FF2B5EF4-FFF2-40B4-BE49-F238E27FC236}">
                <a16:creationId xmlns:a16="http://schemas.microsoft.com/office/drawing/2014/main" xmlns=""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pic>
        <p:nvPicPr>
          <p:cNvPr id="11"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4"/>
          <a:stretch>
            <a:fillRect/>
          </a:stretch>
        </p:blipFill>
        <p:spPr>
          <a:xfrm>
            <a:off x="10715206" y="79371"/>
            <a:ext cx="1357322" cy="1085858"/>
          </a:xfrm>
          <a:prstGeom prst="rect">
            <a:avLst/>
          </a:prstGeom>
          <a:noFill/>
        </p:spPr>
      </p:pic>
    </p:spTree>
    <p:extLst>
      <p:ext uri="{BB962C8B-B14F-4D97-AF65-F5344CB8AC3E}">
        <p14:creationId xmlns:p14="http://schemas.microsoft.com/office/powerpoint/2010/main" val="1330928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7661E1-B247-3E45-9545-D9E1DD85030B}"/>
              </a:ext>
            </a:extLst>
          </p:cNvPr>
          <p:cNvSpPr>
            <a:spLocks noGrp="1"/>
          </p:cNvSpPr>
          <p:nvPr>
            <p:ph type="ctrTitle"/>
          </p:nvPr>
        </p:nvSpPr>
        <p:spPr>
          <a:xfrm>
            <a:off x="1689447" y="622300"/>
            <a:ext cx="8597553" cy="4572000"/>
          </a:xfrm>
        </p:spPr>
        <p:txBody>
          <a:bodyPr>
            <a:normAutofit/>
          </a:bodyPr>
          <a:lstStyle/>
          <a:p>
            <a:r>
              <a:rPr lang="en-US" sz="6000" b="1" dirty="0" smtClean="0"/>
              <a:t>LCR Visioning</a:t>
            </a:r>
            <a:br>
              <a:rPr lang="en-US" sz="6000" b="1" dirty="0" smtClean="0"/>
            </a:br>
            <a:r>
              <a:rPr lang="en-US" b="1" dirty="0"/>
              <a:t/>
            </a:r>
            <a:br>
              <a:rPr lang="en-US" b="1" dirty="0"/>
            </a:br>
            <a:r>
              <a:rPr lang="en-US" b="1" dirty="0" smtClean="0"/>
              <a:t>Mission Statement</a:t>
            </a:r>
            <a:endParaRPr lang="en-US" b="1" dirty="0">
              <a:solidFill>
                <a:srgbClr val="FF0000"/>
              </a:solidFill>
            </a:endParaRPr>
          </a:p>
        </p:txBody>
      </p:sp>
      <p:pic>
        <p:nvPicPr>
          <p:cNvPr id="4" name="Picture 3">
            <a:extLst>
              <a:ext uri="{FF2B5EF4-FFF2-40B4-BE49-F238E27FC236}">
                <a16:creationId xmlns:a16="http://schemas.microsoft.com/office/drawing/2014/main" xmlns=""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pic>
        <p:nvPicPr>
          <p:cNvPr id="6"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4"/>
          <a:stretch>
            <a:fillRect/>
          </a:stretch>
        </p:blipFill>
        <p:spPr>
          <a:xfrm>
            <a:off x="10715206" y="79371"/>
            <a:ext cx="1357322" cy="1085858"/>
          </a:xfrm>
          <a:prstGeom prst="rect">
            <a:avLst/>
          </a:prstGeom>
          <a:noFill/>
        </p:spPr>
      </p:pic>
    </p:spTree>
    <p:extLst>
      <p:ext uri="{BB962C8B-B14F-4D97-AF65-F5344CB8AC3E}">
        <p14:creationId xmlns:p14="http://schemas.microsoft.com/office/powerpoint/2010/main" val="6329805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FDEE80-FB14-3242-A8DE-0BA497D4C2F5}"/>
              </a:ext>
            </a:extLst>
          </p:cNvPr>
          <p:cNvSpPr>
            <a:spLocks noGrp="1"/>
          </p:cNvSpPr>
          <p:nvPr>
            <p:ph type="title"/>
          </p:nvPr>
        </p:nvSpPr>
        <p:spPr>
          <a:xfrm>
            <a:off x="609600" y="4618"/>
            <a:ext cx="10972800" cy="1143000"/>
          </a:xfrm>
        </p:spPr>
        <p:txBody>
          <a:bodyPr>
            <a:normAutofit/>
          </a:bodyPr>
          <a:lstStyle/>
          <a:p>
            <a:r>
              <a:rPr lang="en-US" b="1" dirty="0" smtClean="0"/>
              <a:t>Mission</a:t>
            </a:r>
            <a:r>
              <a:rPr lang="en-US" b="1" dirty="0"/>
              <a:t> </a:t>
            </a:r>
            <a:r>
              <a:rPr lang="en-US" b="1" dirty="0" smtClean="0"/>
              <a:t>Statement</a:t>
            </a:r>
            <a:endParaRPr lang="en-US" b="1" dirty="0">
              <a:solidFill>
                <a:srgbClr val="FF0000"/>
              </a:solidFill>
            </a:endParaRPr>
          </a:p>
        </p:txBody>
      </p:sp>
      <p:sp>
        <p:nvSpPr>
          <p:cNvPr id="3" name="Content Placeholder 2">
            <a:extLst>
              <a:ext uri="{FF2B5EF4-FFF2-40B4-BE49-F238E27FC236}">
                <a16:creationId xmlns="" xmlns:a16="http://schemas.microsoft.com/office/drawing/2014/main" id="{29F7F2DB-E988-384E-B566-6158EBF8EB67}"/>
              </a:ext>
            </a:extLst>
          </p:cNvPr>
          <p:cNvSpPr>
            <a:spLocks noGrp="1"/>
          </p:cNvSpPr>
          <p:nvPr>
            <p:ph idx="1"/>
          </p:nvPr>
        </p:nvSpPr>
        <p:spPr>
          <a:xfrm>
            <a:off x="838200" y="1186140"/>
            <a:ext cx="10744200" cy="5161652"/>
          </a:xfrm>
        </p:spPr>
        <p:txBody>
          <a:bodyPr>
            <a:normAutofit fontScale="92500" lnSpcReduction="20000"/>
          </a:bodyPr>
          <a:lstStyle/>
          <a:p>
            <a:pPr marL="0" indent="0">
              <a:buNone/>
            </a:pPr>
            <a:r>
              <a:rPr lang="en-US" sz="3400" b="1" dirty="0" smtClean="0"/>
              <a:t>  What is our Mission?  </a:t>
            </a:r>
          </a:p>
          <a:p>
            <a:pPr marL="457200" indent="-228600"/>
            <a:r>
              <a:rPr lang="en-US" sz="2800" b="1" dirty="0" smtClean="0">
                <a:solidFill>
                  <a:srgbClr val="0070C0"/>
                </a:solidFill>
                <a:latin typeface="+mn-lt"/>
                <a:cs typeface="+mn-cs"/>
              </a:rPr>
              <a:t>Why do we exist?  </a:t>
            </a:r>
            <a:r>
              <a:rPr lang="en-US" sz="2800" dirty="0" smtClean="0">
                <a:latin typeface="+mn-lt"/>
                <a:cs typeface="+mn-cs"/>
              </a:rPr>
              <a:t>What do we do better than others?</a:t>
            </a:r>
          </a:p>
          <a:p>
            <a:pPr marL="457200" indent="-228600"/>
            <a:r>
              <a:rPr lang="en-US" sz="2800" b="1" dirty="0" smtClean="0">
                <a:solidFill>
                  <a:srgbClr val="0070C0"/>
                </a:solidFill>
                <a:latin typeface="+mn-lt"/>
                <a:cs typeface="+mn-cs"/>
              </a:rPr>
              <a:t>Who is our beneficiary?  </a:t>
            </a:r>
            <a:r>
              <a:rPr lang="en-US" sz="2800" dirty="0" smtClean="0">
                <a:latin typeface="+mn-lt"/>
                <a:cs typeface="+mn-cs"/>
              </a:rPr>
              <a:t>This is typically not “inside” the church.  Who can we reach or serve better then others in our local community?</a:t>
            </a:r>
          </a:p>
          <a:p>
            <a:pPr marL="457200" indent="-228600"/>
            <a:r>
              <a:rPr lang="en-US" sz="2800" b="1" dirty="0" smtClean="0">
                <a:solidFill>
                  <a:srgbClr val="0070C0"/>
                </a:solidFill>
                <a:latin typeface="+mn-lt"/>
                <a:cs typeface="+mn-cs"/>
              </a:rPr>
              <a:t>What is our objective or desired result?  </a:t>
            </a:r>
            <a:r>
              <a:rPr lang="en-US" sz="2800" dirty="0" smtClean="0">
                <a:latin typeface="+mn-lt"/>
                <a:cs typeface="+mn-cs"/>
              </a:rPr>
              <a:t>What difference would we like to see in 10 years?</a:t>
            </a:r>
            <a:endParaRPr lang="en-US" sz="2800" b="1" dirty="0" smtClean="0">
              <a:solidFill>
                <a:srgbClr val="0070C0"/>
              </a:solidFill>
              <a:latin typeface="+mn-lt"/>
              <a:cs typeface="+mn-cs"/>
            </a:endParaRPr>
          </a:p>
          <a:p>
            <a:pPr marL="457200" indent="-228600"/>
            <a:r>
              <a:rPr lang="en-US" sz="2800" dirty="0" smtClean="0">
                <a:latin typeface="+mn-lt"/>
                <a:cs typeface="+mn-cs"/>
              </a:rPr>
              <a:t>State the mission </a:t>
            </a:r>
            <a:r>
              <a:rPr lang="en-US" sz="2800" u="sng" dirty="0" smtClean="0">
                <a:latin typeface="+mn-lt"/>
                <a:cs typeface="+mn-cs"/>
              </a:rPr>
              <a:t>10 words or less</a:t>
            </a:r>
          </a:p>
          <a:p>
            <a:pPr marL="457200" indent="-228600"/>
            <a:r>
              <a:rPr lang="en-US" sz="2800" dirty="0" smtClean="0">
                <a:latin typeface="+mn-lt"/>
                <a:cs typeface="+mn-cs"/>
              </a:rPr>
              <a:t>Does it help us say no to good things?  Help making the “hard” decision on how our resources will be used (volunteer time, dollars, etc.)</a:t>
            </a:r>
          </a:p>
          <a:p>
            <a:pPr marL="228600" indent="0">
              <a:buNone/>
            </a:pPr>
            <a:endParaRPr lang="en-US" sz="1500" dirty="0"/>
          </a:p>
          <a:p>
            <a:pPr marL="228600" indent="0">
              <a:buNone/>
            </a:pPr>
            <a:r>
              <a:rPr lang="en-US" sz="3400" b="1" dirty="0" smtClean="0"/>
              <a:t>TASK:</a:t>
            </a:r>
          </a:p>
          <a:p>
            <a:pPr marL="685800" indent="-457200">
              <a:buFont typeface="Wingdings" pitchFamily="2" charset="2"/>
              <a:buChar char="Ø"/>
            </a:pPr>
            <a:r>
              <a:rPr lang="en-US" sz="3400" dirty="0" smtClean="0"/>
              <a:t>Develop a mission statement keeping in mind the core values we identified</a:t>
            </a:r>
          </a:p>
          <a:p>
            <a:pPr lvl="2"/>
            <a:endParaRPr lang="en-US" dirty="0"/>
          </a:p>
        </p:txBody>
      </p:sp>
      <p:pic>
        <p:nvPicPr>
          <p:cNvPr id="9" name="Picture 8">
            <a:extLst>
              <a:ext uri="{FF2B5EF4-FFF2-40B4-BE49-F238E27FC236}">
                <a16:creationId xmlns:a16="http://schemas.microsoft.com/office/drawing/2014/main" xmlns="" id="{59FD0991-F32B-D442-922A-5B16C0C9E999}"/>
              </a:ext>
            </a:extLst>
          </p:cNvPr>
          <p:cNvPicPr>
            <a:picLocks noChangeAspect="1"/>
          </p:cNvPicPr>
          <p:nvPr/>
        </p:nvPicPr>
        <p:blipFill>
          <a:blip r:embed="rId3"/>
          <a:stretch>
            <a:fillRect/>
          </a:stretch>
        </p:blipFill>
        <p:spPr>
          <a:xfrm>
            <a:off x="10755780" y="6321042"/>
            <a:ext cx="1316748" cy="438916"/>
          </a:xfrm>
          <a:prstGeom prst="rect">
            <a:avLst/>
          </a:prstGeom>
        </p:spPr>
      </p:pic>
      <p:pic>
        <p:nvPicPr>
          <p:cNvPr id="12" name="Content Placeholder 3" descr="Diagram&#10;&#10;Description automatically generated">
            <a:extLst>
              <a:ext uri="{FF2B5EF4-FFF2-40B4-BE49-F238E27FC236}">
                <a16:creationId xmlns="" xmlns:a16="http://schemas.microsoft.com/office/drawing/2014/main" id="{BF1509FC-D5DA-6849-A270-ADAF58599F90}"/>
              </a:ext>
            </a:extLst>
          </p:cNvPr>
          <p:cNvPicPr>
            <a:picLocks noChangeAspect="1"/>
          </p:cNvPicPr>
          <p:nvPr/>
        </p:nvPicPr>
        <p:blipFill>
          <a:blip r:embed="rId4"/>
          <a:stretch>
            <a:fillRect/>
          </a:stretch>
        </p:blipFill>
        <p:spPr>
          <a:xfrm>
            <a:off x="10715206" y="79371"/>
            <a:ext cx="1357322" cy="1085858"/>
          </a:xfrm>
          <a:prstGeom prst="rect">
            <a:avLst/>
          </a:prstGeom>
          <a:noFill/>
        </p:spPr>
      </p:pic>
    </p:spTree>
    <p:extLst>
      <p:ext uri="{BB962C8B-B14F-4D97-AF65-F5344CB8AC3E}">
        <p14:creationId xmlns:p14="http://schemas.microsoft.com/office/powerpoint/2010/main" val="2375863114"/>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14432</TotalTime>
  <Words>1550</Words>
  <Application>Microsoft Office PowerPoint</Application>
  <PresentationFormat>Custom</PresentationFormat>
  <Paragraphs>204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Custom Design</vt:lpstr>
      <vt:lpstr>LCR Visioning  Facilitator Training</vt:lpstr>
      <vt:lpstr>Agenda</vt:lpstr>
      <vt:lpstr>Facilitator’s role</vt:lpstr>
      <vt:lpstr>Facilitator’s role (continued)</vt:lpstr>
      <vt:lpstr>A Facilitator is NOT….</vt:lpstr>
      <vt:lpstr>Common Challenges</vt:lpstr>
      <vt:lpstr>Facilitation Day Logistics</vt:lpstr>
      <vt:lpstr>Session reminders…</vt:lpstr>
      <vt:lpstr>LCR Visioning  Core Values</vt:lpstr>
      <vt:lpstr>Core Values</vt:lpstr>
      <vt:lpstr>LCR Visioning  Mission Statement</vt:lpstr>
      <vt:lpstr>Mission Statement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Dawn Jacobson</cp:lastModifiedBy>
  <cp:revision>278</cp:revision>
  <cp:lastPrinted>2022-06-19T20:33:14Z</cp:lastPrinted>
  <dcterms:created xsi:type="dcterms:W3CDTF">2021-12-04T12:00:59Z</dcterms:created>
  <dcterms:modified xsi:type="dcterms:W3CDTF">2022-06-20T19:48:23Z</dcterms:modified>
</cp:coreProperties>
</file>